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82"/>
  </p:notesMasterIdLst>
  <p:sldIdLst>
    <p:sldId id="256" r:id="rId3"/>
    <p:sldId id="464" r:id="rId4"/>
    <p:sldId id="441" r:id="rId5"/>
    <p:sldId id="442" r:id="rId6"/>
    <p:sldId id="439" r:id="rId7"/>
    <p:sldId id="438" r:id="rId8"/>
    <p:sldId id="440" r:id="rId9"/>
    <p:sldId id="376" r:id="rId10"/>
    <p:sldId id="377" r:id="rId11"/>
    <p:sldId id="257" r:id="rId12"/>
    <p:sldId id="258" r:id="rId13"/>
    <p:sldId id="373" r:id="rId14"/>
    <p:sldId id="374" r:id="rId15"/>
    <p:sldId id="325" r:id="rId16"/>
    <p:sldId id="375" r:id="rId17"/>
    <p:sldId id="319" r:id="rId18"/>
    <p:sldId id="322" r:id="rId19"/>
    <p:sldId id="378" r:id="rId20"/>
    <p:sldId id="379" r:id="rId21"/>
    <p:sldId id="380" r:id="rId22"/>
    <p:sldId id="381" r:id="rId23"/>
    <p:sldId id="382" r:id="rId24"/>
    <p:sldId id="384" r:id="rId25"/>
    <p:sldId id="391" r:id="rId26"/>
    <p:sldId id="517" r:id="rId27"/>
    <p:sldId id="430" r:id="rId28"/>
    <p:sldId id="427" r:id="rId29"/>
    <p:sldId id="426" r:id="rId30"/>
    <p:sldId id="431" r:id="rId31"/>
    <p:sldId id="428" r:id="rId32"/>
    <p:sldId id="470" r:id="rId33"/>
    <p:sldId id="449" r:id="rId34"/>
    <p:sldId id="450" r:id="rId35"/>
    <p:sldId id="469" r:id="rId36"/>
    <p:sldId id="445" r:id="rId37"/>
    <p:sldId id="514" r:id="rId38"/>
    <p:sldId id="443" r:id="rId39"/>
    <p:sldId id="515" r:id="rId40"/>
    <p:sldId id="444" r:id="rId41"/>
    <p:sldId id="516" r:id="rId42"/>
    <p:sldId id="518" r:id="rId43"/>
    <p:sldId id="519" r:id="rId44"/>
    <p:sldId id="520" r:id="rId45"/>
    <p:sldId id="521" r:id="rId46"/>
    <p:sldId id="453" r:id="rId47"/>
    <p:sldId id="462" r:id="rId48"/>
    <p:sldId id="463" r:id="rId49"/>
    <p:sldId id="465" r:id="rId50"/>
    <p:sldId id="454" r:id="rId51"/>
    <p:sldId id="455" r:id="rId52"/>
    <p:sldId id="456" r:id="rId53"/>
    <p:sldId id="457" r:id="rId54"/>
    <p:sldId id="452" r:id="rId55"/>
    <p:sldId id="466" r:id="rId56"/>
    <p:sldId id="467" r:id="rId57"/>
    <p:sldId id="468" r:id="rId58"/>
    <p:sldId id="392" r:id="rId59"/>
    <p:sldId id="393" r:id="rId60"/>
    <p:sldId id="394" r:id="rId61"/>
    <p:sldId id="395" r:id="rId62"/>
    <p:sldId id="396" r:id="rId63"/>
    <p:sldId id="488" r:id="rId64"/>
    <p:sldId id="398" r:id="rId65"/>
    <p:sldId id="524" r:id="rId66"/>
    <p:sldId id="471" r:id="rId67"/>
    <p:sldId id="484" r:id="rId68"/>
    <p:sldId id="473" r:id="rId69"/>
    <p:sldId id="485" r:id="rId70"/>
    <p:sldId id="486" r:id="rId71"/>
    <p:sldId id="474" r:id="rId72"/>
    <p:sldId id="478" r:id="rId73"/>
    <p:sldId id="475" r:id="rId74"/>
    <p:sldId id="476" r:id="rId75"/>
    <p:sldId id="491" r:id="rId76"/>
    <p:sldId id="492" r:id="rId77"/>
    <p:sldId id="489" r:id="rId78"/>
    <p:sldId id="490" r:id="rId79"/>
    <p:sldId id="513" r:id="rId80"/>
    <p:sldId id="525" r:id="rId81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006600"/>
    <a:srgbClr val="FF00FF"/>
    <a:srgbClr val="FF3399"/>
    <a:srgbClr val="00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03" autoAdjust="0"/>
    <p:restoredTop sz="85428" autoAdjust="0"/>
  </p:normalViewPr>
  <p:slideViewPr>
    <p:cSldViewPr snapToGrid="0">
      <p:cViewPr varScale="1">
        <p:scale>
          <a:sx n="105" d="100"/>
          <a:sy n="105" d="100"/>
        </p:scale>
        <p:origin x="72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40" d="100"/>
        <a:sy n="140" d="100"/>
      </p:scale>
      <p:origin x="0" y="-1741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76" Type="http://schemas.openxmlformats.org/officeDocument/2006/relationships/slide" Target="slides/slide74.xml"/><Relationship Id="rId84" Type="http://schemas.openxmlformats.org/officeDocument/2006/relationships/viewProps" Target="viewProp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notesMaster" Target="notesMasters/notesMaster1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470788-F819-4AFF-A9E5-6009D01915DD}" type="datetimeFigureOut">
              <a:rPr lang="zh-TW" altLang="en-US" smtClean="0"/>
              <a:t>2022/9/26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F8BF17-BD14-49A3-BCE0-BCB4584B2BB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834583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CA91B8-5FC5-4057-8329-8D7BEA655BD7}" type="slidenum">
              <a:rPr lang="zh-TW" altLang="en-US" smtClean="0"/>
              <a:pPr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45859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F8BF17-BD14-49A3-BCE0-BCB4584B2BBA}" type="slidenum">
              <a:rPr lang="zh-TW" altLang="en-US" smtClean="0"/>
              <a:t>67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645822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F8BF17-BD14-49A3-BCE0-BCB4584B2BBA}" type="slidenum">
              <a:rPr lang="zh-TW" altLang="en-US" smtClean="0"/>
              <a:t>68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98215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F8BF17-BD14-49A3-BCE0-BCB4584B2BBA}" type="slidenum">
              <a:rPr lang="zh-TW" altLang="en-US" smtClean="0"/>
              <a:t>71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70289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01_perceptron_classifiers.jpynb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F8BF17-BD14-49A3-BCE0-BCB4584B2BBA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849614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F8BF17-BD14-49A3-BCE0-BCB4584B2BBA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289471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F8BF17-BD14-49A3-BCE0-BCB4584B2BBA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438447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12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zh-TW" altLang="en-US" sz="12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altLang="zh-TW" sz="12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altLang="zh-TW" sz="12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2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zh-TW" sz="1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zh-TW" sz="12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</m:oMath>
                </a14:m>
                <a:r>
                  <a:rPr lang="en-US" altLang="zh-TW" sz="1200" dirty="0" smtClean="0"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altLang="zh-TW" sz="12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TW" sz="12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eqArrPr>
                          <m:e>
                            <m:r>
                              <a:rPr lang="en-US" altLang="zh-TW" sz="12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1,</m:t>
                            </m:r>
                            <m:r>
                              <a:rPr lang="en-US" altLang="zh-TW" sz="12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  </m:t>
                            </m:r>
                            <m:sSub>
                              <m:sSubPr>
                                <m:ctrlPr>
                                  <a:rPr lang="en-US" altLang="zh-TW" sz="1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1200" i="1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altLang="zh-TW" sz="12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zh-TW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&gt;0</m:t>
                            </m:r>
                          </m:e>
                          <m:e>
                            <m:r>
                              <a:rPr lang="en-US" altLang="zh-TW" sz="12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0,</m:t>
                            </m:r>
                            <m:r>
                              <a:rPr lang="en-US" altLang="zh-TW" sz="12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  </m:t>
                            </m:r>
                            <m:sSub>
                              <m:sSubPr>
                                <m:ctrlPr>
                                  <a:rPr lang="en-US" altLang="zh-TW" sz="1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1200" i="1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altLang="zh-TW" sz="12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zh-TW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≤0</m:t>
                            </m:r>
                          </m:e>
                        </m:eqArr>
                      </m:e>
                    </m:d>
                  </m:oMath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zh-TW" altLang="en-US" sz="1200" i="0">
                    <a:solidFill>
                      <a:srgbClr val="0000FF"/>
                    </a:solidFill>
                    <a:latin typeface="Cambria Math" panose="02040503050406030204" pitchFamily="18" charset="0"/>
                  </a:rPr>
                  <a:t>𝜎</a:t>
                </a:r>
                <a:r>
                  <a:rPr lang="en-US" altLang="zh-TW" sz="1200" i="0" smtClean="0">
                    <a:solidFill>
                      <a:srgbClr val="0000FF"/>
                    </a:solidFill>
                    <a:latin typeface="Cambria Math" panose="02040503050406030204" pitchFamily="18" charset="0"/>
                  </a:rPr>
                  <a:t>^</a:t>
                </a:r>
                <a:r>
                  <a:rPr lang="en-US" altLang="zh-TW" sz="1200" i="0">
                    <a:latin typeface="Cambria Math" panose="02040503050406030204" pitchFamily="18" charset="0"/>
                    <a:cs typeface="Arial" panose="020B0604020202020204" pitchFamily="34" charset="0"/>
                  </a:rPr>
                  <a:t>′ (</a:t>
                </a:r>
                <a:r>
                  <a:rPr lang="en-US" altLang="zh-TW" sz="1200" i="0">
                    <a:latin typeface="Cambria Math" panose="02040503050406030204" pitchFamily="18" charset="0"/>
                  </a:rPr>
                  <a:t>ℎ_2 )</a:t>
                </a:r>
                <a:r>
                  <a:rPr lang="en-US" altLang="zh-TW" sz="1200" i="0">
                    <a:latin typeface="Cambria Math" panose="02040503050406030204" pitchFamily="18" charset="0"/>
                    <a:cs typeface="Arial" panose="020B0604020202020204" pitchFamily="34" charset="0"/>
                  </a:rPr>
                  <a:t>=</a:t>
                </a:r>
                <a:r>
                  <a:rPr lang="en-US" altLang="zh-TW" sz="1200" dirty="0" smtClean="0">
                    <a:cs typeface="Arial" panose="020B0604020202020204" pitchFamily="34" charset="0"/>
                  </a:rPr>
                  <a:t> </a:t>
                </a:r>
                <a:r>
                  <a:rPr lang="en-US" altLang="zh-TW" sz="1200" i="0" smtClean="0">
                    <a:latin typeface="Cambria Math" panose="02040503050406030204" pitchFamily="18" charset="0"/>
                    <a:cs typeface="Arial" panose="020B0604020202020204" pitchFamily="34" charset="0"/>
                  </a:rPr>
                  <a:t>{</a:t>
                </a:r>
                <a:r>
                  <a:rPr lang="en-US" altLang="zh-TW" sz="1200" i="0">
                    <a:latin typeface="Cambria Math" panose="02040503050406030204" pitchFamily="18" charset="0"/>
                    <a:cs typeface="Arial" panose="020B0604020202020204" pitchFamily="34" charset="0"/>
                  </a:rPr>
                  <a:t>█(</a:t>
                </a:r>
                <a:r>
                  <a:rPr lang="en-US" altLang="zh-TW" sz="1200" i="0">
                    <a:latin typeface="Cambria Math" panose="02040503050406030204" pitchFamily="18" charset="0"/>
                    <a:cs typeface="Arial" panose="020B0604020202020204" pitchFamily="34" charset="0"/>
                  </a:rPr>
                  <a:t>1,</a:t>
                </a:r>
                <a:r>
                  <a:rPr lang="en-US" altLang="zh-TW" sz="1200" b="0" i="0" smtClean="0">
                    <a:latin typeface="Cambria Math" panose="02040503050406030204" pitchFamily="18" charset="0"/>
                    <a:cs typeface="Arial" panose="020B0604020202020204" pitchFamily="34" charset="0"/>
                  </a:rPr>
                  <a:t>  </a:t>
                </a:r>
                <a:r>
                  <a:rPr lang="en-US" altLang="zh-TW" sz="1200" i="0">
                    <a:latin typeface="Cambria Math" panose="02040503050406030204" pitchFamily="18" charset="0"/>
                  </a:rPr>
                  <a:t>ℎ_2</a:t>
                </a:r>
                <a:r>
                  <a:rPr lang="en-US" altLang="zh-TW" sz="1200" i="0"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&gt;0@</a:t>
                </a:r>
                <a:r>
                  <a:rPr lang="en-US" altLang="zh-TW" sz="1200" i="0">
                    <a:latin typeface="Cambria Math" panose="02040503050406030204" pitchFamily="18" charset="0"/>
                    <a:cs typeface="Arial" panose="020B0604020202020204" pitchFamily="34" charset="0"/>
                  </a:rPr>
                  <a:t>0,</a:t>
                </a:r>
                <a:r>
                  <a:rPr lang="en-US" altLang="zh-TW" sz="1200" b="0" i="0" smtClean="0">
                    <a:latin typeface="Cambria Math" panose="02040503050406030204" pitchFamily="18" charset="0"/>
                    <a:cs typeface="Arial" panose="020B0604020202020204" pitchFamily="34" charset="0"/>
                  </a:rPr>
                  <a:t>  </a:t>
                </a:r>
                <a:r>
                  <a:rPr lang="en-US" altLang="zh-TW" sz="1200" i="0">
                    <a:latin typeface="Cambria Math" panose="02040503050406030204" pitchFamily="18" charset="0"/>
                  </a:rPr>
                  <a:t>ℎ_2</a:t>
                </a:r>
                <a:r>
                  <a:rPr lang="en-US" altLang="zh-TW" sz="1200" i="0"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≤0)┤</a:t>
                </a:r>
                <a:endParaRPr lang="zh-TW" altLang="en-US" dirty="0"/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F8BF17-BD14-49A3-BCE0-BCB4584B2BBA}" type="slidenum">
              <a:rPr lang="zh-TW" altLang="en-US" smtClean="0"/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568634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01_perceptron_classifiers.jpynb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F8BF17-BD14-49A3-BCE0-BCB4584B2BBA}" type="slidenum">
              <a:rPr lang="zh-TW" altLang="en-US" smtClean="0"/>
              <a:t>36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672408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F8BF17-BD14-49A3-BCE0-BCB4584B2BBA}" type="slidenum">
              <a:rPr lang="zh-TW" altLang="en-US" smtClean="0"/>
              <a:t>40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653645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300" dirty="0"/>
              <a:t>Recall that an epoch means a single pass through all of the training data. The training and validation errors both go down steadily near the start of training, but after a certain</a:t>
            </a:r>
          </a:p>
          <a:p>
            <a:r>
              <a:rPr lang="en-US" altLang="zh-TW" sz="1300" dirty="0"/>
              <a:t>point the validation error starts to increase. That’s where we enter the realm of overfitting. We want to stop just before that happens</a:t>
            </a:r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CA91B8-5FC5-4057-8329-8D7BEA655BD7}" type="slidenum">
              <a:rPr kumimoji="0" lang="zh-TW" altLang="en-US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zh-TW" alt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053056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F8BF17-BD14-49A3-BCE0-BCB4584B2BBA}" type="slidenum">
              <a:rPr lang="zh-TW" altLang="en-US" smtClean="0"/>
              <a:t>65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597098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A027A3C-3278-4C4C-ACBD-E462E4F4B0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3AE9AAB7-786A-4945-BF8F-A41D4657A4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FBD88D0-9695-4547-8302-320C9C31BF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3FD39-FCCF-4C3A-B6C4-2E0CAACA5EB7}" type="datetimeFigureOut">
              <a:rPr lang="zh-TW" altLang="en-US" smtClean="0"/>
              <a:t>2022/9/26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2EE511D-FC55-4736-945E-14F5732B72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5B5DB3B-C4C0-49FC-A981-106742E7F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B01AA-5703-47E6-A094-D44DF65BCF7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43070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ECCD74D-688D-4DBB-89E7-F59F091C6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E16476C4-2E63-42B5-B729-DC74D98B80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417EF02-BE92-4A21-B989-23032AA6C7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3FD39-FCCF-4C3A-B6C4-2E0CAACA5EB7}" type="datetimeFigureOut">
              <a:rPr lang="zh-TW" altLang="en-US" smtClean="0"/>
              <a:t>2022/9/26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98DDCAF-2427-4862-9510-68F68A20DB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7B7D9A8-30B0-4FEC-A8F9-CA9892CA60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B01AA-5703-47E6-A094-D44DF65BCF7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151737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E66F2AC8-31EB-41F8-9154-43B241C6A91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FB5313CA-3B60-4FB7-9E7D-6D1E3F4F65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70ECEE5-EC87-4EC0-BF19-74DEA94AD0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3FD39-FCCF-4C3A-B6C4-2E0CAACA5EB7}" type="datetimeFigureOut">
              <a:rPr lang="zh-TW" altLang="en-US" smtClean="0"/>
              <a:t>2022/9/26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293EC6B-E02B-476D-AAE1-C1E4A84D3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5D10A5E-D16A-4DB9-B997-B4F08FD2B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B01AA-5703-47E6-A094-D44DF65BCF7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960836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A798B02-3E2F-46C5-930F-48E14EB59B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EA210214-6C9C-41E2-B463-BEA9774FFC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32DF72B-3D02-4693-A06C-B8148E976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BB3E3-816F-4CDB-9629-5895B05AC2B1}" type="datetimeFigureOut">
              <a:rPr lang="zh-TW" altLang="en-US" smtClean="0"/>
              <a:t>2022/9/26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949501C-7B7E-4D20-A1EB-073466D929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7B26507-506A-41CD-A5C4-DFC8D1CB0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8E4D5-D688-44D0-B77B-DA733A4F9A6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426174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6F5FFA7-D728-4ECA-ADDA-D4956AA02A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A2E8EEB-3C68-4622-805B-4C956A1E8D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BDC6E0D-10B0-4505-A48A-A86AF56592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BB3E3-816F-4CDB-9629-5895B05AC2B1}" type="datetimeFigureOut">
              <a:rPr lang="zh-TW" altLang="en-US" smtClean="0"/>
              <a:t>2022/9/26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1A3E6C4-86F8-4C73-A68D-570E85395A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98038AD-A231-4A1B-B36B-27901F954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8E4D5-D688-44D0-B77B-DA733A4F9A6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607310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8A1E85D-CCAA-478E-916C-BC108EBA35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D218472-8DE3-4FED-90A5-DBE0F6F921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6B4C125-52A8-4270-BED8-5BB35182D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BB3E3-816F-4CDB-9629-5895B05AC2B1}" type="datetimeFigureOut">
              <a:rPr lang="zh-TW" altLang="en-US" smtClean="0"/>
              <a:t>2022/9/26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8414282-C67E-4F15-A2DF-7475521806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5CF3E19-860D-4953-BE8C-55A3D983BE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8E4D5-D688-44D0-B77B-DA733A4F9A6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521134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99F0B0D-7180-4CC9-B293-6C87EA4F3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4F05802-1263-41C5-BDC0-1301B38D3A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D10BC68-38BA-455F-9B3A-9A0848108F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CEE655C-55FC-4636-BDA5-CFF1FFA301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BB3E3-816F-4CDB-9629-5895B05AC2B1}" type="datetimeFigureOut">
              <a:rPr lang="zh-TW" altLang="en-US" smtClean="0"/>
              <a:t>2022/9/26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1E5F05DB-026D-4A2E-8F59-80A328A6D9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3F64F803-6110-4390-9714-EBED699D8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8E4D5-D688-44D0-B77B-DA733A4F9A6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395210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EC2E16D-B4CC-4A44-ACA6-4C6E859A2C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E93DF73-6210-4DC3-B9E0-BDBD44F467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15B31A5C-3B6C-4F92-91D8-8453C114C7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5F30400D-BC54-4E9D-883F-42A23CAD1AB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1DE24A26-7040-4347-9281-5B9731587CB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5CB9C7AA-624A-4CF2-B244-33B6BDD5F4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BB3E3-816F-4CDB-9629-5895B05AC2B1}" type="datetimeFigureOut">
              <a:rPr lang="zh-TW" altLang="en-US" smtClean="0"/>
              <a:t>2022/9/26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D66F8E2A-2426-42F2-9647-0F4A344362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2EF0BF2E-9095-44E9-9D77-5217524E2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8E4D5-D688-44D0-B77B-DA733A4F9A6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6151411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109787A-A8A7-4E52-9060-17036F6AE1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B8261BAF-B8D2-49E0-8D39-719E26B7A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BB3E3-816F-4CDB-9629-5895B05AC2B1}" type="datetimeFigureOut">
              <a:rPr lang="zh-TW" altLang="en-US" smtClean="0"/>
              <a:t>2022/9/26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F614B5A7-B07A-4E8D-9F10-5651EA5DCD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9B1F5DC-9FE4-4DF3-AE92-44602666CE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8E4D5-D688-44D0-B77B-DA733A4F9A6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7273391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4D459A35-C0A1-47AF-AB41-EF24EC6632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BB3E3-816F-4CDB-9629-5895B05AC2B1}" type="datetimeFigureOut">
              <a:rPr lang="zh-TW" altLang="en-US" smtClean="0"/>
              <a:t>2022/9/26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6C131F49-9B5B-400E-8EBC-9037D1F26D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142C1A8-C6B3-4B1C-A7DB-1410E92534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8E4D5-D688-44D0-B77B-DA733A4F9A6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20955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0014E24-5144-483A-ABA4-22CCDCC224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D69106F-0A48-4D70-80EF-2AB6DD0345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727FF272-A8C0-4337-8222-E4D76F5C12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BAABB30-3C4B-458C-A854-B848F7D6ED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BB3E3-816F-4CDB-9629-5895B05AC2B1}" type="datetimeFigureOut">
              <a:rPr lang="zh-TW" altLang="en-US" smtClean="0"/>
              <a:t>2022/9/26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1F8F9F9-89A3-4FC6-A944-6DD375CB8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6A96F87-35EA-4293-9516-A1CCF937D2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8E4D5-D688-44D0-B77B-DA733A4F9A6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62666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B1C416E-E7A3-4C32-8189-E965D7241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125278B-3D1C-42A8-A184-1E03C3C21B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016B406-200B-4D04-A329-9B3E2DF3FD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3FD39-FCCF-4C3A-B6C4-2E0CAACA5EB7}" type="datetimeFigureOut">
              <a:rPr lang="zh-TW" altLang="en-US" smtClean="0"/>
              <a:t>2022/9/26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0839E2B-6AFE-4A0D-A342-D1BDC12F2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E33CEEA-63FB-4577-86C0-B76D360D4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B01AA-5703-47E6-A094-D44DF65BCF7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2802679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D6C6D12-2868-40FB-9371-22C33C09BB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82CB2604-785C-479D-B0B2-BF2996835A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3097E17F-D98C-46B1-842B-71F959CAF8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30AA8E24-9501-479A-85BB-9C81BD860A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BB3E3-816F-4CDB-9629-5895B05AC2B1}" type="datetimeFigureOut">
              <a:rPr lang="zh-TW" altLang="en-US" smtClean="0"/>
              <a:t>2022/9/26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CFC71483-E07D-4EF4-8434-E9796B472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8B07787F-959F-4EED-8D3A-2E30BF0A0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8E4D5-D688-44D0-B77B-DA733A4F9A6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1387253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633FD1D-A868-4F9F-ADEC-4114AD6D9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FFDE719B-EE7F-445F-8571-841B3A346E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0020B6D-5481-43DB-A96B-C0DFA61501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BB3E3-816F-4CDB-9629-5895B05AC2B1}" type="datetimeFigureOut">
              <a:rPr lang="zh-TW" altLang="en-US" smtClean="0"/>
              <a:t>2022/9/26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636FDCE-8990-4EEB-B877-85DE72A4AD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6E67866-E895-4951-8DC2-B27C838F36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8E4D5-D688-44D0-B77B-DA733A4F9A6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6296676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2BE0827C-B98B-47C7-9A73-015F1E6BB77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1D313D3B-3DB8-498E-899F-C608FAA3B7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58A8620-BBA0-4F66-857E-8443A6302D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BB3E3-816F-4CDB-9629-5895B05AC2B1}" type="datetimeFigureOut">
              <a:rPr lang="zh-TW" altLang="en-US" smtClean="0"/>
              <a:t>2022/9/26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267E5FA-A640-4EE2-8B94-779FCC0E3F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3BD24E2-EE07-4518-B5CE-9582068A0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8E4D5-D688-44D0-B77B-DA733A4F9A6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176187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E1C2E14-DE80-4865-B902-94BE086F17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2493934-01E4-43CB-BA02-6E59318A53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D5C9F6E-C3E7-47A9-8EB7-E7546B58C8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3FD39-FCCF-4C3A-B6C4-2E0CAACA5EB7}" type="datetimeFigureOut">
              <a:rPr lang="zh-TW" altLang="en-US" smtClean="0"/>
              <a:t>2022/9/26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4EDFB23-4980-4B2F-A1EC-800031F5FE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D24AEEF-581C-4712-A1AA-C7970B44D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B01AA-5703-47E6-A094-D44DF65BCF7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368030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08B11BB-A711-4973-BA54-BC3769503C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96BDBB7-9EEB-4924-9183-93C7151325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BDA367BF-EA79-46B0-BA4A-2EDE97BEA3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4EC9C7C-F0A3-48D6-94E3-7506DBC5BD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3FD39-FCCF-4C3A-B6C4-2E0CAACA5EB7}" type="datetimeFigureOut">
              <a:rPr lang="zh-TW" altLang="en-US" smtClean="0"/>
              <a:t>2022/9/26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70358EBE-AB65-44C5-A8C2-29DDC3CEBA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F8E7C83F-DEE3-48B1-9C9F-E482C524F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B01AA-5703-47E6-A094-D44DF65BCF7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76316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144C0D4-D2ED-49C4-9AAE-652664606B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4A1BE9A-2440-47F6-BB80-FA6B9C6752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31DA2EC4-9079-43DA-A7DA-CBDB02F083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CBFB946B-5779-4A1E-BE14-C4F8F6A76F0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9E5510E8-29C8-4663-B021-C314EA8009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83F380E4-F715-4BD1-85B1-34D6717735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3FD39-FCCF-4C3A-B6C4-2E0CAACA5EB7}" type="datetimeFigureOut">
              <a:rPr lang="zh-TW" altLang="en-US" smtClean="0"/>
              <a:t>2022/9/26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EF785443-A03C-442A-9C49-F6CE9FB67A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1780AB57-9B9E-4907-9062-3E00C2163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B01AA-5703-47E6-A094-D44DF65BCF7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0830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9B2448A-0BE3-4354-9D40-BEC84976D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C5C0FB65-8DA6-4AB8-AAA6-23BD732313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3FD39-FCCF-4C3A-B6C4-2E0CAACA5EB7}" type="datetimeFigureOut">
              <a:rPr lang="zh-TW" altLang="en-US" smtClean="0"/>
              <a:t>2022/9/26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29A7647E-3A1C-43E9-B028-6C2BEBADCC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00BD19E-87F3-4ED5-952F-933089D759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B01AA-5703-47E6-A094-D44DF65BCF7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9179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579966E0-D053-4572-93F7-86BAD6B979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3FD39-FCCF-4C3A-B6C4-2E0CAACA5EB7}" type="datetimeFigureOut">
              <a:rPr lang="zh-TW" altLang="en-US" smtClean="0"/>
              <a:t>2022/9/26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F274763E-4F79-4C62-B3E7-53507330B5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084E96D-58A5-4645-A489-5D7C2EB1C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B01AA-5703-47E6-A094-D44DF65BCF7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25257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330FCB4-C1AC-4C4F-A296-E41213C5E3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82C19C0-11C4-4947-8419-83604F20C0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57325A78-9806-407B-8A25-76EC73FEB6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8FB3D3C3-D390-469E-BCA1-3555C5EE35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3FD39-FCCF-4C3A-B6C4-2E0CAACA5EB7}" type="datetimeFigureOut">
              <a:rPr lang="zh-TW" altLang="en-US" smtClean="0"/>
              <a:t>2022/9/26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BA511C22-E90F-4BB0-8819-73E4FC86D6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BB0120BD-3B3D-4CF3-A0C6-8872F6D675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B01AA-5703-47E6-A094-D44DF65BCF7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96990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4E58D3A-9727-454B-9A5F-A8286FBF9F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0138B213-B13A-4702-B9C5-A309734A032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72D48A7E-F78E-4A15-A9B8-74186D2A71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17F87BA0-25EA-4DB2-AC55-BA49EA4327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3FD39-FCCF-4C3A-B6C4-2E0CAACA5EB7}" type="datetimeFigureOut">
              <a:rPr lang="zh-TW" altLang="en-US" smtClean="0"/>
              <a:t>2022/9/26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A9BC6004-DD84-4175-8E7A-291D2ED43E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5B72666A-3E02-4FB3-A5F9-117E5EDD9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B01AA-5703-47E6-A094-D44DF65BCF7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21280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FA576BFB-84BC-45CA-BAEC-12A5DE75E5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73F8651-3CC1-49AB-A21E-A6CB5A5D8C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7CE510B-C7A5-4F50-B989-B6CDAAD8B0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13FD39-FCCF-4C3A-B6C4-2E0CAACA5EB7}" type="datetimeFigureOut">
              <a:rPr lang="zh-TW" altLang="en-US" smtClean="0"/>
              <a:t>2022/9/26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D5B393F-7EA7-43D1-B386-22DDB93D92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15431B2-63CA-4FAA-BE9C-ABAAE4E1A5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FB01AA-5703-47E6-A094-D44DF65BCF7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752177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F90C1579-B1FE-4BF4-9887-6A72D12ED9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F763DCF-A55A-4FA1-9A39-C25709CEBF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F290315-123C-4890-BED7-1B6322462DC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5BB3E3-816F-4CDB-9629-5895B05AC2B1}" type="datetimeFigureOut">
              <a:rPr lang="zh-TW" altLang="en-US" smtClean="0"/>
              <a:t>2022/9/26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DEEE049-F73E-4456-A378-A3FC7E289E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97FF1BD-A668-4611-98D9-AB6B062C06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D8E4D5-D688-44D0-B77B-DA733A4F9A6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298732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1.png"/><Relationship Id="rId2" Type="http://schemas.openxmlformats.org/officeDocument/2006/relationships/image" Target="../media/image4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2.png"/><Relationship Id="rId5" Type="http://schemas.openxmlformats.org/officeDocument/2006/relationships/image" Target="../media/image452.png"/><Relationship Id="rId4" Type="http://schemas.openxmlformats.org/officeDocument/2006/relationships/image" Target="../media/image44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3" Type="http://schemas.openxmlformats.org/officeDocument/2006/relationships/image" Target="../media/image21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0.png"/><Relationship Id="rId11" Type="http://schemas.openxmlformats.org/officeDocument/2006/relationships/image" Target="../media/image27.png"/><Relationship Id="rId10" Type="http://schemas.openxmlformats.org/officeDocument/2006/relationships/image" Target="../media/image26.png"/><Relationship Id="rId4" Type="http://schemas.openxmlformats.org/officeDocument/2006/relationships/image" Target="../media/image22.png"/><Relationship Id="rId9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0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0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wmf"/><Relationship Id="rId13" Type="http://schemas.openxmlformats.org/officeDocument/2006/relationships/image" Target="../media/image300.png"/><Relationship Id="rId18" Type="http://schemas.openxmlformats.org/officeDocument/2006/relationships/image" Target="../media/image35.png"/><Relationship Id="rId26" Type="http://schemas.openxmlformats.org/officeDocument/2006/relationships/image" Target="../media/image43.png"/><Relationship Id="rId3" Type="http://schemas.openxmlformats.org/officeDocument/2006/relationships/notesSlide" Target="../notesSlides/notesSlide4.xml"/><Relationship Id="rId21" Type="http://schemas.openxmlformats.org/officeDocument/2006/relationships/image" Target="../media/image380.png"/><Relationship Id="rId34" Type="http://schemas.openxmlformats.org/officeDocument/2006/relationships/image" Target="../media/image51.png"/><Relationship Id="rId7" Type="http://schemas.openxmlformats.org/officeDocument/2006/relationships/oleObject" Target="../embeddings/oleObject1.bin"/><Relationship Id="rId12" Type="http://schemas.openxmlformats.org/officeDocument/2006/relationships/image" Target="../media/image290.png"/><Relationship Id="rId17" Type="http://schemas.openxmlformats.org/officeDocument/2006/relationships/image" Target="../media/image340.png"/><Relationship Id="rId25" Type="http://schemas.openxmlformats.org/officeDocument/2006/relationships/image" Target="../media/image42.png"/><Relationship Id="rId33" Type="http://schemas.openxmlformats.org/officeDocument/2006/relationships/image" Target="../media/image50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30.png"/><Relationship Id="rId20" Type="http://schemas.openxmlformats.org/officeDocument/2006/relationships/image" Target="../media/image370.png"/><Relationship Id="rId29" Type="http://schemas.openxmlformats.org/officeDocument/2006/relationships/image" Target="../media/image46.png"/><Relationship Id="rId1" Type="http://schemas.openxmlformats.org/officeDocument/2006/relationships/vmlDrawing" Target="../drawings/vmlDrawing1.vml"/><Relationship Id="rId6" Type="http://schemas.openxmlformats.org/officeDocument/2006/relationships/image" Target="../media/image250.png"/><Relationship Id="rId11" Type="http://schemas.openxmlformats.org/officeDocument/2006/relationships/image" Target="../media/image280.png"/><Relationship Id="rId24" Type="http://schemas.openxmlformats.org/officeDocument/2006/relationships/image" Target="../media/image41.png"/><Relationship Id="rId32" Type="http://schemas.openxmlformats.org/officeDocument/2006/relationships/image" Target="../media/image49.png"/><Relationship Id="rId5" Type="http://schemas.openxmlformats.org/officeDocument/2006/relationships/image" Target="../media/image37.png"/><Relationship Id="rId15" Type="http://schemas.openxmlformats.org/officeDocument/2006/relationships/image" Target="../media/image320.png"/><Relationship Id="rId23" Type="http://schemas.openxmlformats.org/officeDocument/2006/relationships/image" Target="../media/image40.png"/><Relationship Id="rId28" Type="http://schemas.openxmlformats.org/officeDocument/2006/relationships/image" Target="../media/image45.png"/><Relationship Id="rId36" Type="http://schemas.openxmlformats.org/officeDocument/2006/relationships/image" Target="../media/image530.png"/><Relationship Id="rId10" Type="http://schemas.openxmlformats.org/officeDocument/2006/relationships/image" Target="../media/image270.png"/><Relationship Id="rId19" Type="http://schemas.openxmlformats.org/officeDocument/2006/relationships/image" Target="../media/image360.png"/><Relationship Id="rId31" Type="http://schemas.openxmlformats.org/officeDocument/2006/relationships/image" Target="../media/image480.png"/><Relationship Id="rId4" Type="http://schemas.openxmlformats.org/officeDocument/2006/relationships/image" Target="../media/image36.png"/><Relationship Id="rId9" Type="http://schemas.openxmlformats.org/officeDocument/2006/relationships/image" Target="../media/image38.png"/><Relationship Id="rId14" Type="http://schemas.openxmlformats.org/officeDocument/2006/relationships/image" Target="../media/image310.png"/><Relationship Id="rId22" Type="http://schemas.openxmlformats.org/officeDocument/2006/relationships/image" Target="../media/image39.png"/><Relationship Id="rId27" Type="http://schemas.openxmlformats.org/officeDocument/2006/relationships/image" Target="../media/image44.png"/><Relationship Id="rId30" Type="http://schemas.openxmlformats.org/officeDocument/2006/relationships/image" Target="../media/image47.png"/><Relationship Id="rId35" Type="http://schemas.openxmlformats.org/officeDocument/2006/relationships/image" Target="../media/image52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12" Type="http://schemas.openxmlformats.org/officeDocument/2006/relationships/image" Target="../media/image65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11" Type="http://schemas.openxmlformats.org/officeDocument/2006/relationships/image" Target="../media/image64.png"/><Relationship Id="rId5" Type="http://schemas.openxmlformats.org/officeDocument/2006/relationships/image" Target="../media/image58.png"/><Relationship Id="rId10" Type="http://schemas.openxmlformats.org/officeDocument/2006/relationships/image" Target="../media/image63.png"/><Relationship Id="rId4" Type="http://schemas.openxmlformats.org/officeDocument/2006/relationships/image" Target="../media/image57.png"/><Relationship Id="rId9" Type="http://schemas.openxmlformats.org/officeDocument/2006/relationships/image" Target="../media/image6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0.png"/><Relationship Id="rId2" Type="http://schemas.openxmlformats.org/officeDocument/2006/relationships/image" Target="../media/image5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5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0.png"/><Relationship Id="rId4" Type="http://schemas.openxmlformats.org/officeDocument/2006/relationships/image" Target="../media/image60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0.png"/><Relationship Id="rId5" Type="http://schemas.openxmlformats.org/officeDocument/2006/relationships/image" Target="../media/image630.png"/><Relationship Id="rId4" Type="http://schemas.openxmlformats.org/officeDocument/2006/relationships/image" Target="../media/image62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98.png"/><Relationship Id="rId3" Type="http://schemas.openxmlformats.org/officeDocument/2006/relationships/image" Target="../media/image440.png"/><Relationship Id="rId7" Type="http://schemas.openxmlformats.org/officeDocument/2006/relationships/image" Target="../media/image2.png"/><Relationship Id="rId12" Type="http://schemas.openxmlformats.org/officeDocument/2006/relationships/image" Target="../media/image54.png"/><Relationship Id="rId2" Type="http://schemas.openxmlformats.org/officeDocument/2006/relationships/image" Target="../media/image12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11" Type="http://schemas.openxmlformats.org/officeDocument/2006/relationships/image" Target="../media/image53.png"/><Relationship Id="rId5" Type="http://schemas.openxmlformats.org/officeDocument/2006/relationships/image" Target="../media/image470.png"/><Relationship Id="rId10" Type="http://schemas.openxmlformats.org/officeDocument/2006/relationships/image" Target="../media/image52.png"/><Relationship Id="rId4" Type="http://schemas.openxmlformats.org/officeDocument/2006/relationships/image" Target="../media/image1.png"/><Relationship Id="rId9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6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67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0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1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1.png"/><Relationship Id="rId18" Type="http://schemas.openxmlformats.org/officeDocument/2006/relationships/image" Target="../media/image126.png"/><Relationship Id="rId26" Type="http://schemas.openxmlformats.org/officeDocument/2006/relationships/image" Target="../media/image134.png"/><Relationship Id="rId39" Type="http://schemas.openxmlformats.org/officeDocument/2006/relationships/image" Target="../media/image147.png"/><Relationship Id="rId21" Type="http://schemas.openxmlformats.org/officeDocument/2006/relationships/image" Target="../media/image129.png"/><Relationship Id="rId34" Type="http://schemas.openxmlformats.org/officeDocument/2006/relationships/image" Target="../media/image142.png"/><Relationship Id="rId42" Type="http://schemas.openxmlformats.org/officeDocument/2006/relationships/image" Target="../media/image150.png"/><Relationship Id="rId47" Type="http://schemas.openxmlformats.org/officeDocument/2006/relationships/image" Target="../media/image155.png"/><Relationship Id="rId50" Type="http://schemas.openxmlformats.org/officeDocument/2006/relationships/image" Target="../media/image158.png"/><Relationship Id="rId55" Type="http://schemas.openxmlformats.org/officeDocument/2006/relationships/image" Target="../media/image163.png"/><Relationship Id="rId63" Type="http://schemas.openxmlformats.org/officeDocument/2006/relationships/image" Target="../media/image171.png"/><Relationship Id="rId7" Type="http://schemas.openxmlformats.org/officeDocument/2006/relationships/image" Target="../media/image115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124.png"/><Relationship Id="rId20" Type="http://schemas.openxmlformats.org/officeDocument/2006/relationships/image" Target="../media/image128.png"/><Relationship Id="rId29" Type="http://schemas.openxmlformats.org/officeDocument/2006/relationships/image" Target="../media/image137.png"/><Relationship Id="rId41" Type="http://schemas.openxmlformats.org/officeDocument/2006/relationships/image" Target="../media/image149.png"/><Relationship Id="rId54" Type="http://schemas.openxmlformats.org/officeDocument/2006/relationships/image" Target="../media/image162.png"/><Relationship Id="rId62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.png"/><Relationship Id="rId11" Type="http://schemas.openxmlformats.org/officeDocument/2006/relationships/image" Target="../media/image119.png"/><Relationship Id="rId24" Type="http://schemas.openxmlformats.org/officeDocument/2006/relationships/image" Target="../media/image132.png"/><Relationship Id="rId32" Type="http://schemas.openxmlformats.org/officeDocument/2006/relationships/image" Target="../media/image140.png"/><Relationship Id="rId37" Type="http://schemas.openxmlformats.org/officeDocument/2006/relationships/image" Target="../media/image145.png"/><Relationship Id="rId40" Type="http://schemas.openxmlformats.org/officeDocument/2006/relationships/image" Target="../media/image148.png"/><Relationship Id="rId45" Type="http://schemas.openxmlformats.org/officeDocument/2006/relationships/image" Target="../media/image153.png"/><Relationship Id="rId53" Type="http://schemas.openxmlformats.org/officeDocument/2006/relationships/image" Target="../media/image161.png"/><Relationship Id="rId58" Type="http://schemas.openxmlformats.org/officeDocument/2006/relationships/image" Target="../media/image166.png"/><Relationship Id="rId5" Type="http://schemas.openxmlformats.org/officeDocument/2006/relationships/image" Target="../media/image113.png"/><Relationship Id="rId15" Type="http://schemas.openxmlformats.org/officeDocument/2006/relationships/image" Target="../media/image123.png"/><Relationship Id="rId23" Type="http://schemas.openxmlformats.org/officeDocument/2006/relationships/image" Target="../media/image131.png"/><Relationship Id="rId28" Type="http://schemas.openxmlformats.org/officeDocument/2006/relationships/image" Target="../media/image136.png"/><Relationship Id="rId36" Type="http://schemas.openxmlformats.org/officeDocument/2006/relationships/image" Target="../media/image144.png"/><Relationship Id="rId49" Type="http://schemas.openxmlformats.org/officeDocument/2006/relationships/image" Target="../media/image157.png"/><Relationship Id="rId57" Type="http://schemas.openxmlformats.org/officeDocument/2006/relationships/image" Target="../media/image165.png"/><Relationship Id="rId61" Type="http://schemas.openxmlformats.org/officeDocument/2006/relationships/image" Target="../media/image1690.png"/><Relationship Id="rId10" Type="http://schemas.openxmlformats.org/officeDocument/2006/relationships/image" Target="../media/image118.png"/><Relationship Id="rId19" Type="http://schemas.openxmlformats.org/officeDocument/2006/relationships/image" Target="../media/image127.png"/><Relationship Id="rId31" Type="http://schemas.openxmlformats.org/officeDocument/2006/relationships/image" Target="../media/image139.png"/><Relationship Id="rId44" Type="http://schemas.openxmlformats.org/officeDocument/2006/relationships/image" Target="../media/image152.png"/><Relationship Id="rId52" Type="http://schemas.openxmlformats.org/officeDocument/2006/relationships/image" Target="../media/image160.png"/><Relationship Id="rId60" Type="http://schemas.openxmlformats.org/officeDocument/2006/relationships/image" Target="../media/image168.png"/><Relationship Id="rId4" Type="http://schemas.openxmlformats.org/officeDocument/2006/relationships/image" Target="../media/image1120.png"/><Relationship Id="rId9" Type="http://schemas.openxmlformats.org/officeDocument/2006/relationships/image" Target="../media/image117.png"/><Relationship Id="rId14" Type="http://schemas.openxmlformats.org/officeDocument/2006/relationships/image" Target="../media/image122.png"/><Relationship Id="rId22" Type="http://schemas.openxmlformats.org/officeDocument/2006/relationships/image" Target="../media/image130.png"/><Relationship Id="rId27" Type="http://schemas.openxmlformats.org/officeDocument/2006/relationships/image" Target="../media/image135.png"/><Relationship Id="rId30" Type="http://schemas.openxmlformats.org/officeDocument/2006/relationships/image" Target="../media/image138.png"/><Relationship Id="rId35" Type="http://schemas.openxmlformats.org/officeDocument/2006/relationships/image" Target="../media/image143.png"/><Relationship Id="rId43" Type="http://schemas.openxmlformats.org/officeDocument/2006/relationships/image" Target="../media/image151.png"/><Relationship Id="rId48" Type="http://schemas.openxmlformats.org/officeDocument/2006/relationships/image" Target="../media/image156.png"/><Relationship Id="rId56" Type="http://schemas.openxmlformats.org/officeDocument/2006/relationships/image" Target="../media/image164.png"/><Relationship Id="rId8" Type="http://schemas.openxmlformats.org/officeDocument/2006/relationships/image" Target="../media/image116.png"/><Relationship Id="rId51" Type="http://schemas.openxmlformats.org/officeDocument/2006/relationships/image" Target="../media/image159.png"/><Relationship Id="rId3" Type="http://schemas.openxmlformats.org/officeDocument/2006/relationships/image" Target="../media/image1110.png"/><Relationship Id="rId12" Type="http://schemas.openxmlformats.org/officeDocument/2006/relationships/image" Target="../media/image120.png"/><Relationship Id="rId17" Type="http://schemas.openxmlformats.org/officeDocument/2006/relationships/image" Target="../media/image125.png"/><Relationship Id="rId25" Type="http://schemas.openxmlformats.org/officeDocument/2006/relationships/image" Target="../media/image133.png"/><Relationship Id="rId33" Type="http://schemas.openxmlformats.org/officeDocument/2006/relationships/image" Target="../media/image141.png"/><Relationship Id="rId38" Type="http://schemas.openxmlformats.org/officeDocument/2006/relationships/image" Target="../media/image146.png"/><Relationship Id="rId46" Type="http://schemas.openxmlformats.org/officeDocument/2006/relationships/image" Target="../media/image154.png"/><Relationship Id="rId59" Type="http://schemas.openxmlformats.org/officeDocument/2006/relationships/image" Target="../media/image167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4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3.png"/><Relationship Id="rId4" Type="http://schemas.openxmlformats.org/officeDocument/2006/relationships/image" Target="../media/image175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7.png"/><Relationship Id="rId5" Type="http://schemas.openxmlformats.org/officeDocument/2006/relationships/image" Target="../media/image176.png"/><Relationship Id="rId4" Type="http://schemas.openxmlformats.org/officeDocument/2006/relationships/image" Target="../media/image173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7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9.png"/><Relationship Id="rId4" Type="http://schemas.openxmlformats.org/officeDocument/2006/relationships/image" Target="../media/image17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2.png"/><Relationship Id="rId5" Type="http://schemas.openxmlformats.org/officeDocument/2006/relationships/image" Target="../media/image181.png"/><Relationship Id="rId4" Type="http://schemas.openxmlformats.org/officeDocument/2006/relationships/image" Target="../media/image173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01.png"/><Relationship Id="rId5" Type="http://schemas.openxmlformats.org/officeDocument/2006/relationships/image" Target="../media/image173.png"/><Relationship Id="rId4" Type="http://schemas.openxmlformats.org/officeDocument/2006/relationships/image" Target="../media/image1790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image" Target="../media/image5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30.png"/><Relationship Id="rId5" Type="http://schemas.openxmlformats.org/officeDocument/2006/relationships/image" Target="../media/image1820.png"/><Relationship Id="rId4" Type="http://schemas.openxmlformats.org/officeDocument/2006/relationships/image" Target="../media/image173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image" Target="../media/image6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6.png"/><Relationship Id="rId5" Type="http://schemas.openxmlformats.org/officeDocument/2006/relationships/image" Target="../media/image185.png"/><Relationship Id="rId4" Type="http://schemas.openxmlformats.org/officeDocument/2006/relationships/image" Target="../media/image173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10BBC76-6143-4E72-9169-66E2BDCFE9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32887"/>
            <a:ext cx="9144000" cy="2064032"/>
          </a:xfrm>
        </p:spPr>
        <p:txBody>
          <a:bodyPr>
            <a:normAutofit/>
          </a:bodyPr>
          <a:lstStyle/>
          <a:p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 of Multi-Layer Neural Network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副標題 2">
            <a:extLst>
              <a:ext uri="{FF2B5EF4-FFF2-40B4-BE49-F238E27FC236}">
                <a16:creationId xmlns:a16="http://schemas.microsoft.com/office/drawing/2014/main" id="{76383490-D160-44C0-8A61-B12BB5CA2C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/>
          <a:p>
            <a:r>
              <a:rPr lang="zh-TW" altLang="en-US" sz="3600" dirty="0">
                <a:latin typeface="標楷體" panose="03000509000000000000" pitchFamily="65" charset="-120"/>
                <a:ea typeface="標楷體" panose="03000509000000000000" pitchFamily="65" charset="-120"/>
              </a:rPr>
              <a:t>生醫光電所 吳育德</a:t>
            </a:r>
          </a:p>
        </p:txBody>
      </p:sp>
      <p:sp>
        <p:nvSpPr>
          <p:cNvPr id="5" name="Rectangle 3"/>
          <p:cNvSpPr/>
          <p:nvPr/>
        </p:nvSpPr>
        <p:spPr>
          <a:xfrm>
            <a:off x="3418141" y="6488668"/>
            <a:ext cx="86195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Paolo </a:t>
            </a:r>
            <a:r>
              <a:rPr lang="en-US" altLang="zh-TW" dirty="0" err="1" smtClean="0"/>
              <a:t>Perrotta</a:t>
            </a:r>
            <a:r>
              <a:rPr lang="en-US" altLang="zh-TW" dirty="0" smtClean="0"/>
              <a:t>, 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Programming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Machine 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Learning: From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Coding to Deep Learning (2020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8136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83ED705-5E22-416C-8E1C-8FA83BADDA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8749" y="996474"/>
            <a:ext cx="10515600" cy="4284444"/>
          </a:xfrm>
        </p:spPr>
        <p:txBody>
          <a:bodyPr>
            <a:norm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an effort to overcome the practical limitations of the single-layer, the neural network evolved into a multi-layer architecture.</a:t>
            </a:r>
          </a:p>
          <a:p>
            <a:endParaRPr lang="en-US" altLang="zh-TW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previously introduced 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method</a:t>
            </a:r>
            <a:r>
              <a:rPr lang="en-US" altLang="zh-TW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ineffective for training of the multi-layer neural </a:t>
            </a:r>
            <a:r>
              <a:rPr lang="en-US" altLang="zh-TW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network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because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error is </a:t>
            </a:r>
            <a:r>
              <a:rPr lang="en-US" altLang="zh-TW" b="1" dirty="0">
                <a:solidFill>
                  <a:srgbClr val="00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not defined in the hidden layers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US" altLang="zh-TW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Back-propagation algorithm</a:t>
            </a:r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provided a systematic method to determine the error of the hidden nodes. 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93DC38D1-6F9C-4E45-9A66-611A7081E9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0090" y="114313"/>
            <a:ext cx="5872918" cy="769145"/>
          </a:xfrm>
        </p:spPr>
        <p:txBody>
          <a:bodyPr>
            <a:normAutofit/>
          </a:bodyPr>
          <a:lstStyle/>
          <a:p>
            <a:r>
              <a:rPr lang="en-US" altLang="zh-TW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Multi-layer </a:t>
            </a:r>
            <a:r>
              <a:rPr lang="en-US" altLang="zh-TW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neural network</a:t>
            </a:r>
            <a:endParaRPr lang="zh-TW" alt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0333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62DD08F-2269-4020-8882-66592065C8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346" y="883458"/>
            <a:ext cx="10515600" cy="2434303"/>
          </a:xfrm>
        </p:spPr>
        <p:txBody>
          <a:bodyPr>
            <a:norm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the </a:t>
            </a:r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back-propagation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algorithm, the output error starts from the output layer and </a:t>
            </a:r>
            <a:r>
              <a:rPr lang="en-US" altLang="zh-TW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moves backward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until it reaches the left next hidden layer to the input layer.</a:t>
            </a:r>
          </a:p>
          <a:p>
            <a:endParaRPr lang="en-US" altLang="zh-TW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back-propagation, the signal still flows through the connecting lines and the weights are multiplied.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5C9D44B-3792-449C-A8D5-5750C334EA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512" t="27519" r="13837" b="20388"/>
          <a:stretch/>
        </p:blipFill>
        <p:spPr>
          <a:xfrm>
            <a:off x="2707841" y="3530009"/>
            <a:ext cx="6735221" cy="3327991"/>
          </a:xfrm>
          <a:prstGeom prst="rect">
            <a:avLst/>
          </a:prstGeom>
        </p:spPr>
      </p:pic>
      <p:sp>
        <p:nvSpPr>
          <p:cNvPr id="5" name="標題 1">
            <a:extLst>
              <a:ext uri="{FF2B5EF4-FFF2-40B4-BE49-F238E27FC236}">
                <a16:creationId xmlns:a16="http://schemas.microsoft.com/office/drawing/2014/main" id="{93DC38D1-6F9C-4E45-9A66-611A7081E9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0090" y="114313"/>
            <a:ext cx="5872918" cy="769145"/>
          </a:xfrm>
        </p:spPr>
        <p:txBody>
          <a:bodyPr>
            <a:normAutofit/>
          </a:bodyPr>
          <a:lstStyle/>
          <a:p>
            <a:r>
              <a:rPr lang="en-US" altLang="zh-TW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Multi-layer </a:t>
            </a:r>
            <a:r>
              <a:rPr lang="en-US" altLang="zh-TW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neural network</a:t>
            </a:r>
            <a:endParaRPr lang="zh-TW" alt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4133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383ED705-5E22-416C-8E1C-8FA83BADDA8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25449" y="2482374"/>
                <a:ext cx="10515600" cy="355647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zh-TW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𝜕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𝑐</m:t>
                          </m:r>
                        </m:num>
                        <m:den>
                          <m:r>
                            <a:rPr lang="en-US" altLang="zh-TW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𝜕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den>
                      </m:f>
                      <m:r>
                        <a:rPr lang="en-US" altLang="zh-TW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=?</m:t>
                      </m:r>
                    </m:oMath>
                  </m:oMathPara>
                </a14:m>
                <a:endParaRPr lang="en-US" altLang="zh-TW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altLang="zh-TW" sz="2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Walk </a:t>
                </a:r>
                <a:r>
                  <a:rPr lang="en-US" altLang="zh-TW" sz="2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graph back from </a:t>
                </a:r>
                <a:r>
                  <a:rPr lang="en-US" altLang="zh-TW" sz="26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</a:t>
                </a:r>
                <a:r>
                  <a:rPr lang="en-US" altLang="zh-TW" sz="2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to </a:t>
                </a:r>
                <a:r>
                  <a:rPr lang="en-US" altLang="zh-TW" sz="2600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en-US" altLang="zh-TW" sz="2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pPr marL="514350" indent="-514350">
                  <a:buFont typeface="+mj-lt"/>
                  <a:buAutoNum type="arabicPeriod"/>
                </a:pPr>
                <a:endParaRPr lang="en-US" altLang="zh-TW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altLang="zh-TW" sz="2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 </a:t>
                </a:r>
                <a:r>
                  <a:rPr lang="en-US" altLang="zh-TW" sz="2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each operation along the way, calculate its </a:t>
                </a:r>
                <a:r>
                  <a:rPr lang="en-US" altLang="zh-TW" sz="2600" i="1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local </a:t>
                </a:r>
                <a:r>
                  <a:rPr lang="en-US" altLang="zh-TW" sz="2600" i="1" dirty="0" smtClean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gradient</a:t>
                </a:r>
                <a:r>
                  <a:rPr lang="en-US" altLang="zh-TW" sz="2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—the derivative </a:t>
                </a:r>
                <a:r>
                  <a:rPr lang="en-US" altLang="zh-TW" sz="2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of the operation’s output with respect to its input</a:t>
                </a:r>
                <a:r>
                  <a:rPr lang="en-US" altLang="zh-TW" sz="2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pPr marL="0" indent="0">
                  <a:buNone/>
                </a:pPr>
                <a:endParaRPr lang="en-US" altLang="zh-TW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altLang="zh-TW" sz="2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3. Multiply all the local gradients together.</a:t>
                </a:r>
              </a:p>
              <a:p>
                <a:pPr marL="0" indent="0">
                  <a:buNone/>
                </a:pPr>
                <a:endParaRPr lang="en-US" altLang="zh-TW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zh-TW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383ED705-5E22-416C-8E1C-8FA83BADDA8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25449" y="2482374"/>
                <a:ext cx="10515600" cy="3556476"/>
              </a:xfrm>
              <a:blipFill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標題 1">
            <a:extLst>
              <a:ext uri="{FF2B5EF4-FFF2-40B4-BE49-F238E27FC236}">
                <a16:creationId xmlns:a16="http://schemas.microsoft.com/office/drawing/2014/main" id="{93DC38D1-6F9C-4E45-9A66-611A7081E9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5214" y="133363"/>
            <a:ext cx="7249785" cy="769145"/>
          </a:xfrm>
        </p:spPr>
        <p:txBody>
          <a:bodyPr>
            <a:normAutofit fontScale="90000"/>
          </a:bodyPr>
          <a:lstStyle/>
          <a:p>
            <a:r>
              <a:rPr lang="en-US" altLang="zh-TW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Chain Rule on a Simple Network</a:t>
            </a:r>
            <a:endParaRPr lang="zh-TW" alt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2336" y="1440028"/>
            <a:ext cx="7362825" cy="77152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603974" y="795375"/>
            <a:ext cx="385977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 computational graph:</a:t>
            </a:r>
            <a:endParaRPr lang="zh-TW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7222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383ED705-5E22-416C-8E1C-8FA83BADDA8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422413" y="3302783"/>
                <a:ext cx="9275851" cy="148955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endParaRPr lang="en-US" altLang="zh-TW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zh-TW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𝜕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𝑐</m:t>
                          </m:r>
                        </m:num>
                        <m:den>
                          <m:r>
                            <a:rPr lang="en-US" altLang="zh-TW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𝜕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den>
                      </m:f>
                      <m:r>
                        <a:rPr lang="en-US" altLang="zh-TW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zh-TW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𝜕</m:t>
                          </m:r>
                          <m:r>
                            <a:rPr lang="en-US" altLang="zh-TW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𝑐</m:t>
                          </m:r>
                        </m:num>
                        <m:den>
                          <m:r>
                            <a:rPr lang="en-US" altLang="zh-TW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𝜕</m:t>
                          </m:r>
                          <m:r>
                            <a:rPr lang="en-US" altLang="zh-TW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𝑏</m:t>
                          </m:r>
                        </m:den>
                      </m:f>
                      <m:f>
                        <m:fPr>
                          <m:ctrlPr>
                            <a:rPr lang="en-US" altLang="zh-TW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zh-TW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𝜕</m:t>
                          </m:r>
                          <m:r>
                            <a:rPr lang="en-US" altLang="zh-TW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𝑏</m:t>
                          </m:r>
                        </m:num>
                        <m:den>
                          <m:r>
                            <a:rPr lang="en-US" altLang="zh-TW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𝜕</m:t>
                          </m:r>
                          <m:r>
                            <a:rPr lang="en-US" altLang="zh-TW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den>
                      </m:f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zh-TW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𝜕</m:t>
                          </m:r>
                          <m:r>
                            <a:rPr lang="en-US" altLang="zh-TW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altLang="zh-TW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altLang="zh-TW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TW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zh-TW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𝜕</m:t>
                          </m:r>
                          <m:r>
                            <a:rPr lang="en-US" altLang="zh-TW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𝑏</m:t>
                          </m:r>
                        </m:den>
                      </m:f>
                      <m:f>
                        <m:fPr>
                          <m:ctrlPr>
                            <a:rPr lang="en-US" altLang="zh-TW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zh-TW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𝜕</m:t>
                          </m:r>
                          <m:r>
                            <a:rPr lang="en-US" altLang="zh-TW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(2</m:t>
                          </m:r>
                          <m:r>
                            <a:rPr lang="en-US" altLang="zh-TW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  <m:r>
                            <a:rPr lang="en-US" altLang="zh-TW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zh-TW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𝜕</m:t>
                          </m:r>
                          <m:r>
                            <a:rPr lang="en-US" altLang="zh-TW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den>
                      </m:f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TW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2</m:t>
                      </m:r>
                      <m:r>
                        <a:rPr lang="en-US" altLang="zh-TW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𝑏</m:t>
                      </m:r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×</m:t>
                      </m:r>
                      <m:r>
                        <a:rPr lang="en-US" altLang="zh-TW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2</m:t>
                      </m:r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TW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2(2</m:t>
                      </m:r>
                      <m:r>
                        <a:rPr lang="en-US" altLang="zh-TW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𝑎</m:t>
                      </m:r>
                      <m:r>
                        <a:rPr lang="en-US" altLang="zh-TW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)×2=8</m:t>
                      </m:r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𝑎</m:t>
                      </m:r>
                    </m:oMath>
                  </m:oMathPara>
                </a14:m>
                <a:endParaRPr lang="en-US" altLang="zh-TW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zh-TW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383ED705-5E22-416C-8E1C-8FA83BADDA8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422413" y="3302783"/>
                <a:ext cx="9275851" cy="1489551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標題 1">
            <a:extLst>
              <a:ext uri="{FF2B5EF4-FFF2-40B4-BE49-F238E27FC236}">
                <a16:creationId xmlns:a16="http://schemas.microsoft.com/office/drawing/2014/main" id="{93DC38D1-6F9C-4E45-9A66-611A7081E9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5214" y="133363"/>
            <a:ext cx="7249785" cy="769145"/>
          </a:xfrm>
        </p:spPr>
        <p:txBody>
          <a:bodyPr>
            <a:normAutofit fontScale="90000"/>
          </a:bodyPr>
          <a:lstStyle/>
          <a:p>
            <a:r>
              <a:rPr lang="en-US" altLang="zh-TW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Chain Rule on a Simple Network</a:t>
            </a:r>
            <a:endParaRPr lang="zh-TW" alt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603974" y="795375"/>
            <a:ext cx="385977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 computational graph:</a:t>
            </a:r>
            <a:endParaRPr lang="zh-TW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3974" y="1754353"/>
            <a:ext cx="8912730" cy="1112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121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0818CCC9-6134-4BE7-9E35-83B29B55B6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8845" y="55951"/>
            <a:ext cx="6782922" cy="643468"/>
          </a:xfrm>
        </p:spPr>
        <p:txBody>
          <a:bodyPr>
            <a:noAutofit/>
          </a:bodyPr>
          <a:lstStyle/>
          <a:p>
            <a:r>
              <a:rPr lang="en-US" altLang="zh-TW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Chain Rule in Back Propagation</a:t>
            </a:r>
            <a:endParaRPr lang="zh-TW" alt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26752" y="626371"/>
            <a:ext cx="1041129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Multivariate chain rule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/>
              <p:cNvSpPr/>
              <p:nvPr/>
            </p:nvSpPr>
            <p:spPr>
              <a:xfrm>
                <a:off x="3243797" y="3425505"/>
                <a:ext cx="4777204" cy="309469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en-US" altLang="zh-TW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TW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𝑑</m:t>
                          </m:r>
                          <m:r>
                            <a:rPr kumimoji="0" lang="en-US" altLang="zh-TW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𝐿</m:t>
                          </m:r>
                        </m:num>
                        <m:den>
                          <m:r>
                            <a:rPr kumimoji="0" lang="en-US" altLang="zh-TW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𝑑𝑥</m:t>
                          </m:r>
                        </m:den>
                      </m:f>
                      <m:r>
                        <a:rPr kumimoji="0" lang="en-US" altLang="zh-TW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US" altLang="zh-TW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TW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𝑑𝐿</m:t>
                          </m:r>
                        </m:num>
                        <m:den>
                          <m:r>
                            <a:rPr kumimoji="0" lang="en-US" altLang="zh-TW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𝑑</m:t>
                          </m:r>
                          <m:r>
                            <a:rPr kumimoji="0" lang="en-US" altLang="zh-TW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𝑦</m:t>
                          </m:r>
                        </m:den>
                      </m:f>
                      <m:f>
                        <m:fPr>
                          <m:ctrlPr>
                            <a:rPr kumimoji="0" lang="en-US" altLang="zh-TW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TW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𝑑</m:t>
                          </m:r>
                          <m:r>
                            <a:rPr kumimoji="0" lang="en-US" altLang="zh-TW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𝑦</m:t>
                          </m:r>
                        </m:num>
                        <m:den>
                          <m:r>
                            <a:rPr kumimoji="0" lang="en-US" altLang="zh-TW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𝑑</m:t>
                          </m:r>
                          <m:r>
                            <a:rPr kumimoji="0" lang="en-US" altLang="zh-TW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</m:den>
                      </m:f>
                      <m:r>
                        <a:rPr kumimoji="0" lang="en-US" altLang="zh-TW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+</m:t>
                      </m:r>
                      <m:f>
                        <m:fPr>
                          <m:ctrlPr>
                            <a:rPr kumimoji="0" lang="en-US" altLang="zh-TW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TW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𝑑𝐿</m:t>
                          </m:r>
                        </m:num>
                        <m:den>
                          <m:r>
                            <a:rPr kumimoji="0" lang="en-US" altLang="zh-TW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𝑑</m:t>
                          </m:r>
                          <m:r>
                            <a:rPr kumimoji="0" lang="en-US" altLang="zh-TW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𝑧</m:t>
                          </m:r>
                        </m:den>
                      </m:f>
                      <m:f>
                        <m:fPr>
                          <m:ctrlPr>
                            <a:rPr kumimoji="0" lang="en-US" altLang="zh-TW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TW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𝑑</m:t>
                          </m:r>
                          <m:r>
                            <a:rPr kumimoji="0" lang="en-US" altLang="zh-TW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𝑧</m:t>
                          </m:r>
                        </m:num>
                        <m:den>
                          <m:r>
                            <a:rPr kumimoji="0" lang="en-US" altLang="zh-TW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𝑑𝑥</m:t>
                          </m:r>
                        </m:den>
                      </m:f>
                    </m:oMath>
                  </m:oMathPara>
                </a14:m>
                <a:endParaRPr kumimoji="0" lang="en-US" altLang="zh-TW" sz="2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zh-TW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zh-TW" sz="2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kumimoji="0" lang="en-US" altLang="zh-TW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accPr>
                        <m:e>
                          <m:r>
                            <a:rPr kumimoji="0" lang="en-US" altLang="zh-TW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𝐿</m:t>
                          </m:r>
                        </m:e>
                      </m:acc>
                      <m:r>
                        <a:rPr kumimoji="0" lang="en-US" altLang="zh-TW" sz="2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kumimoji="0" lang="en-US" altLang="zh-TW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accPr>
                        <m:e>
                          <m:r>
                            <a:rPr kumimoji="0" lang="en-US" altLang="zh-TW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𝑦</m:t>
                          </m:r>
                        </m:e>
                      </m:acc>
                      <m:f>
                        <m:fPr>
                          <m:ctrlPr>
                            <a:rPr kumimoji="0" lang="en-US" altLang="zh-TW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TW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𝑑𝑦</m:t>
                          </m:r>
                        </m:num>
                        <m:den>
                          <m:r>
                            <a:rPr kumimoji="0" lang="en-US" altLang="zh-TW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𝑑𝑥</m:t>
                          </m:r>
                        </m:den>
                      </m:f>
                      <m:r>
                        <a:rPr kumimoji="0" lang="en-US" altLang="zh-TW" sz="2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kumimoji="0" lang="en-US" altLang="zh-TW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accPr>
                        <m:e>
                          <m:r>
                            <a:rPr kumimoji="0" lang="en-US" altLang="zh-TW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𝑧</m:t>
                          </m:r>
                        </m:e>
                      </m:acc>
                      <m:f>
                        <m:fPr>
                          <m:ctrlPr>
                            <a:rPr kumimoji="0" lang="en-US" altLang="zh-TW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TW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𝑑𝑧</m:t>
                          </m:r>
                        </m:num>
                        <m:den>
                          <m:r>
                            <a:rPr kumimoji="0" lang="en-US" altLang="zh-TW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𝑑𝑥</m:t>
                          </m:r>
                        </m:den>
                      </m:f>
                    </m:oMath>
                  </m:oMathPara>
                </a14:m>
                <a:endParaRPr kumimoji="0" lang="en-US" altLang="zh-TW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3797" y="3425505"/>
                <a:ext cx="4777204" cy="309469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直線單箭頭接點 5"/>
          <p:cNvCxnSpPr/>
          <p:nvPr/>
        </p:nvCxnSpPr>
        <p:spPr>
          <a:xfrm flipV="1">
            <a:off x="4456050" y="1041869"/>
            <a:ext cx="1026762" cy="58091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單箭頭接點 8"/>
          <p:cNvCxnSpPr/>
          <p:nvPr/>
        </p:nvCxnSpPr>
        <p:spPr>
          <a:xfrm>
            <a:off x="4443973" y="1815344"/>
            <a:ext cx="1038839" cy="62424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3758380" y="1299616"/>
                <a:ext cx="548099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TW" sz="3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𝑥</m:t>
                      </m:r>
                    </m:oMath>
                  </m:oMathPara>
                </a14:m>
                <a:endParaRPr kumimoji="0" lang="zh-TW" alt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8380" y="1299616"/>
                <a:ext cx="548099" cy="6463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/>
              <p:cNvSpPr/>
              <p:nvPr/>
            </p:nvSpPr>
            <p:spPr>
              <a:xfrm>
                <a:off x="5390152" y="644939"/>
                <a:ext cx="554832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TW" sz="3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𝑦</m:t>
                      </m:r>
                    </m:oMath>
                  </m:oMathPara>
                </a14:m>
                <a:endParaRPr kumimoji="0" lang="zh-TW" alt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0152" y="644939"/>
                <a:ext cx="554832" cy="646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/>
              <p:cNvSpPr/>
              <p:nvPr/>
            </p:nvSpPr>
            <p:spPr>
              <a:xfrm>
                <a:off x="5420372" y="2076816"/>
                <a:ext cx="519565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TW" sz="3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𝑧</m:t>
                      </m:r>
                    </m:oMath>
                  </m:oMathPara>
                </a14:m>
                <a:endParaRPr kumimoji="0" lang="zh-TW" alt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0372" y="2076816"/>
                <a:ext cx="519565" cy="6463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直線單箭頭接點 14"/>
          <p:cNvCxnSpPr/>
          <p:nvPr/>
        </p:nvCxnSpPr>
        <p:spPr>
          <a:xfrm>
            <a:off x="5938741" y="1119432"/>
            <a:ext cx="952545" cy="48524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/>
          <p:cNvCxnSpPr/>
          <p:nvPr/>
        </p:nvCxnSpPr>
        <p:spPr>
          <a:xfrm flipV="1">
            <a:off x="5880306" y="1867065"/>
            <a:ext cx="992317" cy="56536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矩形 21"/>
              <p:cNvSpPr/>
              <p:nvPr/>
            </p:nvSpPr>
            <p:spPr>
              <a:xfrm>
                <a:off x="6996067" y="1378492"/>
                <a:ext cx="548099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TW" sz="3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𝐿</m:t>
                      </m:r>
                    </m:oMath>
                  </m:oMathPara>
                </a14:m>
                <a:endParaRPr kumimoji="0" lang="zh-TW" alt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22" name="矩形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6067" y="1378492"/>
                <a:ext cx="548099" cy="6463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直線單箭頭接點 23"/>
          <p:cNvCxnSpPr/>
          <p:nvPr/>
        </p:nvCxnSpPr>
        <p:spPr>
          <a:xfrm>
            <a:off x="5650957" y="3001384"/>
            <a:ext cx="0" cy="34549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/>
          <p:cNvCxnSpPr/>
          <p:nvPr/>
        </p:nvCxnSpPr>
        <p:spPr>
          <a:xfrm>
            <a:off x="6997459" y="3003176"/>
            <a:ext cx="0" cy="34549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 25"/>
          <p:cNvSpPr/>
          <p:nvPr/>
        </p:nvSpPr>
        <p:spPr>
          <a:xfrm>
            <a:off x="5213330" y="2597754"/>
            <a:ext cx="219258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To be calculated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cxnSp>
        <p:nvCxnSpPr>
          <p:cNvPr id="27" name="直線單箭頭接點 26"/>
          <p:cNvCxnSpPr/>
          <p:nvPr/>
        </p:nvCxnSpPr>
        <p:spPr>
          <a:xfrm flipV="1">
            <a:off x="5207484" y="4319760"/>
            <a:ext cx="1717" cy="378777"/>
          </a:xfrm>
          <a:prstGeom prst="straightConnector1">
            <a:avLst/>
          </a:prstGeom>
          <a:ln w="571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單箭頭接點 29"/>
          <p:cNvCxnSpPr/>
          <p:nvPr/>
        </p:nvCxnSpPr>
        <p:spPr>
          <a:xfrm flipV="1">
            <a:off x="6495284" y="4319759"/>
            <a:ext cx="1717" cy="378777"/>
          </a:xfrm>
          <a:prstGeom prst="straightConnector1">
            <a:avLst/>
          </a:prstGeom>
          <a:ln w="571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 30"/>
          <p:cNvSpPr/>
          <p:nvPr/>
        </p:nvSpPr>
        <p:spPr>
          <a:xfrm>
            <a:off x="4762100" y="4698537"/>
            <a:ext cx="26100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Has been computed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3554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383ED705-5E22-416C-8E1C-8FA83BADDA8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95506" y="3969558"/>
                <a:ext cx="9758244" cy="2259792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endParaRPr lang="en-US" altLang="zh-TW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6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zh-TW" sz="26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𝜕</m:t>
                          </m:r>
                          <m:r>
                            <a:rPr lang="en-US" altLang="zh-TW" sz="26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zh-TW" sz="26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TW" sz="260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6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6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altLang="zh-TW" sz="26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6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zh-TW" sz="26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𝜕</m:t>
                          </m:r>
                          <m:r>
                            <a:rPr lang="en-US" altLang="zh-TW" sz="26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zh-TW" sz="26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en-US" altLang="zh-TW" sz="260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6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</m:acc>
                        </m:den>
                      </m:f>
                      <m:f>
                        <m:fPr>
                          <m:ctrlPr>
                            <a:rPr lang="en-US" altLang="zh-TW" sz="26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zh-TW" sz="26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en-US" altLang="zh-TW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</m:acc>
                        </m:num>
                        <m:den>
                          <m:r>
                            <a:rPr lang="en-US" altLang="zh-TW" sz="26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TW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altLang="zh-TW" sz="2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TW" sz="26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2</m:t>
                      </m:r>
                      <m:d>
                        <m:dPr>
                          <m:ctrlPr>
                            <a:rPr lang="en-US" altLang="zh-TW" sz="26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altLang="zh-TW" sz="26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6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altLang="zh-TW" sz="26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altLang="zh-TW" sz="26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zh-TW" sz="2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×</m:t>
                      </m:r>
                      <m:r>
                        <a:rPr lang="en-US" altLang="zh-TW" sz="26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1</m:t>
                      </m:r>
                      <m:r>
                        <a:rPr lang="en-US" altLang="zh-TW" sz="2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TW" sz="26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2</m:t>
                      </m:r>
                      <m:d>
                        <m:dPr>
                          <m:ctrlPr>
                            <a:rPr lang="en-US" altLang="zh-TW" sz="26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TW" sz="26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14−17</m:t>
                          </m:r>
                        </m:e>
                      </m:d>
                      <m:r>
                        <a:rPr lang="en-US" altLang="zh-TW" sz="26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×</m:t>
                      </m:r>
                      <m:r>
                        <a:rPr lang="en-US" altLang="zh-TW" sz="26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1</m:t>
                      </m:r>
                      <m:r>
                        <a:rPr lang="en-US" altLang="zh-TW" sz="2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=−6</m:t>
                      </m:r>
                    </m:oMath>
                  </m:oMathPara>
                </a14:m>
                <a:endParaRPr lang="en-US" altLang="zh-TW" sz="2600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600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6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zh-TW" sz="26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𝜕</m:t>
                          </m:r>
                          <m:r>
                            <a:rPr lang="en-US" altLang="zh-TW" sz="26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zh-TW" sz="26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TW" sz="26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6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6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altLang="zh-TW" sz="26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6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zh-TW" sz="26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𝜕</m:t>
                          </m:r>
                          <m:r>
                            <a:rPr lang="en-US" altLang="zh-TW" sz="26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zh-TW" sz="26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en-US" altLang="zh-TW" sz="26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6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</m:acc>
                        </m:den>
                      </m:f>
                      <m:f>
                        <m:fPr>
                          <m:ctrlPr>
                            <a:rPr lang="en-US" altLang="zh-TW" sz="26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zh-TW" sz="26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en-US" altLang="zh-TW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</m:acc>
                        </m:num>
                        <m:den>
                          <m:r>
                            <a:rPr lang="en-US" altLang="zh-TW" sz="26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TW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altLang="zh-TW" sz="2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TW" sz="26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zh-TW" sz="26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𝜕</m:t>
                          </m:r>
                          <m:r>
                            <a:rPr lang="en-US" altLang="zh-TW" sz="26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zh-TW" sz="26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en-US" altLang="zh-TW" sz="26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6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</m:acc>
                        </m:den>
                      </m:f>
                      <m:f>
                        <m:fPr>
                          <m:ctrlPr>
                            <a:rPr lang="en-US" altLang="zh-TW" sz="260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zh-TW" sz="26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en-US" altLang="zh-TW" sz="26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6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</m:acc>
                        </m:num>
                        <m:den>
                          <m:r>
                            <a:rPr lang="en-US" altLang="zh-TW" sz="26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𝜕</m:t>
                          </m:r>
                          <m:r>
                            <a:rPr lang="en-US" altLang="zh-TW" sz="26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den>
                      </m:f>
                      <m:f>
                        <m:fPr>
                          <m:ctrlPr>
                            <a:rPr lang="en-US" altLang="zh-TW" sz="26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zh-TW" sz="26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𝜕</m:t>
                          </m:r>
                          <m:r>
                            <a:rPr lang="en-US" altLang="zh-TW" sz="26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altLang="zh-TW" sz="26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TW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altLang="zh-TW" sz="2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=−6</m:t>
                      </m:r>
                      <m:r>
                        <a:rPr lang="en-US" altLang="zh-TW" sz="2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×1+</m:t>
                      </m:r>
                      <m:d>
                        <m:dPr>
                          <m:ctrlP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−6</m:t>
                          </m:r>
                        </m:e>
                      </m:d>
                      <m:r>
                        <a:rPr lang="en-US" altLang="zh-TW" sz="2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×1×3=−24</m:t>
                      </m:r>
                    </m:oMath>
                  </m:oMathPara>
                </a14:m>
                <a:endParaRPr lang="en-US" altLang="zh-TW" sz="2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zh-TW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383ED705-5E22-416C-8E1C-8FA83BADDA8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95506" y="3969558"/>
                <a:ext cx="9758244" cy="2259792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標題 1">
            <a:extLst>
              <a:ext uri="{FF2B5EF4-FFF2-40B4-BE49-F238E27FC236}">
                <a16:creationId xmlns:a16="http://schemas.microsoft.com/office/drawing/2014/main" id="{93DC38D1-6F9C-4E45-9A66-611A7081E9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5214" y="133363"/>
            <a:ext cx="7116436" cy="769145"/>
          </a:xfrm>
        </p:spPr>
        <p:txBody>
          <a:bodyPr>
            <a:normAutofit fontScale="90000"/>
          </a:bodyPr>
          <a:lstStyle/>
          <a:p>
            <a:r>
              <a:rPr lang="en-US" altLang="zh-TW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altLang="zh-TW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TW" sz="3600" b="1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nd</a:t>
            </a:r>
            <a:r>
              <a:rPr lang="en-US" altLang="zh-TW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example of backpropagation</a:t>
            </a:r>
            <a:endParaRPr lang="zh-TW" alt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2112" y="902508"/>
            <a:ext cx="7953375" cy="306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14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0818CCC9-6134-4BE7-9E35-83B29B55B6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2652" y="9625"/>
            <a:ext cx="6151841" cy="643468"/>
          </a:xfrm>
        </p:spPr>
        <p:txBody>
          <a:bodyPr>
            <a:noAutofit/>
          </a:bodyPr>
          <a:lstStyle/>
          <a:p>
            <a:r>
              <a:rPr lang="en-US" altLang="zh-TW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Back-Propagation Algorithm</a:t>
            </a:r>
            <a:endParaRPr lang="zh-TW" alt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436376" y="459163"/>
                <a:ext cx="10813825" cy="64064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TW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Consider a univariate logistic least-square model 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𝜑</m:t>
                        </m:r>
                        <m:d>
                          <m:d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𝑤𝑥</m:t>
                            </m:r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altLang="zh-TW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TW" sz="2400" dirty="0" smtClean="0">
                    <a:solidFill>
                      <a:schemeClr val="tx1"/>
                    </a:solidFill>
                  </a:rPr>
                  <a:t>                        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TW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zh-TW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den>
                    </m:f>
                    <m:r>
                      <a:rPr lang="en-US" altLang="zh-TW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f>
                      <m:f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𝑤</m:t>
                        </m:r>
                      </m:den>
                    </m:f>
                    <m:sSup>
                      <m:sSup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𝜑</m:t>
                        </m:r>
                        <m:d>
                          <m:d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𝑤𝑥</m:t>
                            </m:r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altLang="zh-TW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𝜑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𝑤𝑥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zh-TW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𝜑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𝑤𝑥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US" altLang="zh-TW" sz="2400" i="1" dirty="0" smtClean="0">
                  <a:latin typeface="Cambria Math" panose="02040503050406030204" pitchFamily="18" charset="0"/>
                </a:endParaRPr>
              </a:p>
              <a:p>
                <a:r>
                  <a:rPr lang="en-US" altLang="zh-TW" sz="2400" b="0" dirty="0" smtClean="0"/>
                  <a:t>                                   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𝜑</m:t>
                        </m:r>
                        <m:d>
                          <m:d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𝑤𝑥</m:t>
                            </m:r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sSup>
                      <m:sSupPr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𝜑</m:t>
                        </m:r>
                      </m:e>
                      <m: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𝑤𝑥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altLang="zh-TW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f>
                      <m:f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𝑤</m:t>
                        </m:r>
                      </m:den>
                    </m:f>
                    <m:d>
                      <m:d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𝑤𝑥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</m:oMath>
                </a14:m>
                <a:endParaRPr lang="en-US" altLang="zh-TW" sz="2400" dirty="0" smtClean="0">
                  <a:latin typeface="Times New Roman" panose="02020603050405020304" pitchFamily="18" charset="0"/>
                </a:endParaRPr>
              </a:p>
              <a:p>
                <a:r>
                  <a:rPr lang="en-US" altLang="zh-TW" sz="2400" dirty="0" smtClean="0"/>
                  <a:t>                                   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𝜑</m:t>
                        </m:r>
                        <m:d>
                          <m:d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𝑤𝑥</m:t>
                            </m:r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sSup>
                      <m:sSup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𝜑</m:t>
                        </m:r>
                      </m:e>
                      <m: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𝑤𝑥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altLang="zh-TW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altLang="zh-TW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zh-TW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TW" sz="2400" dirty="0" smtClean="0"/>
                  <a:t>                         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den>
                    </m:f>
                    <m:r>
                      <a:rPr lang="en-US" altLang="zh-TW" sz="2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f>
                      <m:f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den>
                    </m:f>
                    <m:sSup>
                      <m:sSup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𝜑</m:t>
                        </m:r>
                        <m:d>
                          <m:d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𝑤𝑥</m:t>
                            </m:r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altLang="zh-TW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𝜑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𝑤𝑥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𝜑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𝑤𝑥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US" altLang="zh-TW" sz="2400" i="1" dirty="0">
                  <a:latin typeface="Cambria Math" panose="02040503050406030204" pitchFamily="18" charset="0"/>
                </a:endParaRPr>
              </a:p>
              <a:p>
                <a:r>
                  <a:rPr lang="en-US" altLang="zh-TW" sz="2400" dirty="0" smtClean="0"/>
                  <a:t>                                   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𝜑</m:t>
                        </m:r>
                        <m:d>
                          <m:d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𝑤𝑥</m:t>
                            </m:r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sSup>
                      <m:sSup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𝜑</m:t>
                        </m:r>
                      </m:e>
                      <m: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𝑤𝑥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altLang="zh-TW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f>
                      <m:f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den>
                    </m:f>
                    <m:d>
                      <m:d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𝑤𝑥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</m:oMath>
                </a14:m>
                <a:endParaRPr lang="en-US" altLang="zh-TW" sz="2400" i="1" dirty="0" smtClean="0">
                  <a:latin typeface="Cambria Math" panose="02040503050406030204" pitchFamily="18" charset="0"/>
                </a:endParaRPr>
              </a:p>
              <a:p>
                <a:r>
                  <a:rPr lang="en-US" altLang="zh-TW" sz="2400" dirty="0" smtClean="0"/>
                  <a:t>                                   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𝜑</m:t>
                        </m:r>
                        <m:d>
                          <m:d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𝑤𝑥</m:t>
                            </m:r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sSup>
                      <m:sSup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𝜑</m:t>
                        </m:r>
                      </m:e>
                      <m: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𝑤𝑥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</m:oMath>
                </a14:m>
                <a:endParaRPr lang="en-US" altLang="zh-TW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TW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Disadvantages: Cumbersome calculation</a:t>
                </a:r>
              </a:p>
              <a:p>
                <a:r>
                  <a:rPr lang="en-US" altLang="zh-TW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                    Two derivations are nearly identical (redundant) </a:t>
                </a:r>
              </a:p>
              <a:p>
                <a:r>
                  <a:rPr lang="en-US" altLang="zh-TW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TW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                    Repeated terms                              </a:t>
                </a:r>
                <a:endParaRPr lang="zh-TW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376" y="459163"/>
                <a:ext cx="10813825" cy="6406497"/>
              </a:xfrm>
              <a:prstGeom prst="rect">
                <a:avLst/>
              </a:prstGeom>
              <a:blipFill>
                <a:blip r:embed="rId2"/>
                <a:stretch>
                  <a:fillRect l="-789" b="-123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81416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0818CCC9-6134-4BE7-9E35-83B29B55B6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8409" y="9625"/>
            <a:ext cx="5936084" cy="643468"/>
          </a:xfrm>
        </p:spPr>
        <p:txBody>
          <a:bodyPr>
            <a:noAutofit/>
          </a:bodyPr>
          <a:lstStyle/>
          <a:p>
            <a:r>
              <a:rPr lang="en-US" altLang="zh-TW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Back-Propagation Algorithm</a:t>
            </a:r>
            <a:endParaRPr lang="zh-TW" alt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426752" y="626371"/>
                <a:ext cx="10411294" cy="98321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TW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Consider a univariate logistic least-square model 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𝜑</m:t>
                        </m:r>
                        <m:d>
                          <m:d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𝑥𝑤</m:t>
                            </m:r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altLang="zh-TW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TW" sz="24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 more structural way    </a:t>
                </a: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752" y="626371"/>
                <a:ext cx="10411294" cy="983218"/>
              </a:xfrm>
              <a:prstGeom prst="rect">
                <a:avLst/>
              </a:prstGeom>
              <a:blipFill>
                <a:blip r:embed="rId2"/>
                <a:stretch>
                  <a:fillRect l="-761" b="-1366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3330342" y="2179002"/>
                <a:ext cx="3619098" cy="354372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TW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Compute the derivatives:</a:t>
                </a:r>
              </a:p>
              <a:p>
                <a:r>
                  <a:rPr lang="en-US" altLang="zh-TW" sz="2400" dirty="0">
                    <a:solidFill>
                      <a:srgbClr val="00B0F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TW" sz="2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TW" sz="2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altLang="zh-TW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f>
                      <m:fPr>
                        <m:ctrlP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TW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zh-TW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zh-TW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den>
                    </m:f>
                    <m:r>
                      <a:rPr lang="en-US" altLang="zh-TW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altLang="zh-TW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TW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m:rPr>
                        <m:nor/>
                      </m:rPr>
                      <a:rPr lang="zh-TW" altLang="en-US" sz="2400" dirty="0">
                        <a:solidFill>
                          <a:srgbClr val="0000FF"/>
                        </a:solidFill>
                      </a:rPr>
                      <m:t> 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altLang="zh-TW" sz="2400" i="1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altLang="zh-TW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acc>
                      <m:r>
                        <a:rPr lang="en-US" altLang="zh-TW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f>
                        <m:f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zh-TW" alt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US" altLang="zh-TW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zh-TW" alt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en-US" altLang="zh-TW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den>
                      </m:f>
                      <m:f>
                        <m:f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en-US" altLang="zh-TW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num>
                        <m:den>
                          <m:r>
                            <a:rPr lang="zh-TW" alt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US" altLang="zh-TW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altLang="zh-TW" sz="2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2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altLang="zh-TW" sz="2400" i="1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  <m:sup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zh-TW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zh-TW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TW" sz="2400" dirty="0">
                  <a:solidFill>
                    <a:prstClr val="black"/>
                  </a:solidFill>
                </a:endParaRPr>
              </a:p>
              <a:p>
                <a:pPr lvl="0">
                  <a:defRPr/>
                </a:pPr>
                <a:r>
                  <a:rPr lang="en-US" altLang="zh-TW" sz="2400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TW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TW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altLang="zh-TW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f>
                      <m:fPr>
                        <m:ctrlP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TW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zh-TW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den>
                    </m:f>
                    <m:r>
                      <a:rPr lang="en-US" altLang="zh-TW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TW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TW" alt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zh-TW" alt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den>
                    </m:f>
                    <m:f>
                      <m:fPr>
                        <m:ctrlP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TW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r>
                          <a:rPr lang="zh-TW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den>
                    </m:f>
                    <m:r>
                      <a:rPr lang="en-US" altLang="zh-TW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altLang="zh-TW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TW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acc>
                    <m:r>
                      <a:rPr lang="en-US" altLang="zh-TW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altLang="zh-TW" sz="2400" dirty="0">
                  <a:solidFill>
                    <a:prstClr val="black"/>
                  </a:solidFill>
                </a:endParaRPr>
              </a:p>
              <a:p>
                <a:pPr lvl="0">
                  <a:defRPr/>
                </a:pPr>
                <a:r>
                  <a:rPr lang="en-US" altLang="zh-TW" sz="2400" dirty="0">
                    <a:solidFill>
                      <a:srgbClr val="006600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TW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TW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  <m:r>
                      <a:rPr lang="en-US" altLang="zh-TW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f>
                      <m:fPr>
                        <m:ctrlP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TW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zh-TW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den>
                    </m:f>
                    <m:r>
                      <a:rPr lang="en-US" altLang="zh-TW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TW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TW" alt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zh-TW" alt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den>
                    </m:f>
                    <m:f>
                      <m:fPr>
                        <m:ctrlP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TW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r>
                          <a:rPr lang="zh-TW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den>
                    </m:f>
                    <m:r>
                      <a:rPr lang="en-US" altLang="zh-TW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altLang="zh-TW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TW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acc>
                    <m:r>
                      <a:rPr lang="en-US" altLang="zh-TW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altLang="zh-TW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altLang="zh-TW" sz="2400" dirty="0">
                  <a:solidFill>
                    <a:prstClr val="black"/>
                  </a:solidFill>
                </a:endParaRPr>
              </a:p>
              <a:p>
                <a:endParaRPr lang="en-US" altLang="zh-TW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zh-TW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0342" y="2179002"/>
                <a:ext cx="3619098" cy="3543727"/>
              </a:xfrm>
              <a:prstGeom prst="rect">
                <a:avLst/>
              </a:prstGeom>
              <a:blipFill>
                <a:blip r:embed="rId3"/>
                <a:stretch>
                  <a:fillRect l="-2525" t="-137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426752" y="2157581"/>
                <a:ext cx="3137479" cy="172188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TW" sz="2400" b="0" dirty="0" smtClean="0"/>
                  <a:t> </a:t>
                </a:r>
                <a:r>
                  <a:rPr lang="en-US" altLang="zh-TW" sz="2400" b="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Compute the loss</a:t>
                </a:r>
                <a:endParaRPr lang="en-US" altLang="zh-TW" sz="24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TW" sz="2400" b="0" i="1" dirty="0" smtClean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𝑥𝑤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altLang="zh-TW" sz="2400" i="1" dirty="0" smtClean="0">
                  <a:latin typeface="Cambria Math" panose="02040503050406030204" pitchFamily="18" charset="0"/>
                </a:endParaRPr>
              </a:p>
              <a:p>
                <a:r>
                  <a:rPr lang="en-US" altLang="zh-TW" sz="2400" dirty="0" smtClean="0">
                    <a:solidFill>
                      <a:srgbClr val="0000FF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TW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TW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zh-TW" altLang="en-US" sz="2400" i="1">
                        <a:latin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endParaRPr lang="en-US" altLang="zh-TW" sz="2400" i="1" dirty="0" smtClean="0">
                  <a:latin typeface="Cambria Math" panose="02040503050406030204" pitchFamily="18" charset="0"/>
                </a:endParaRPr>
              </a:p>
              <a:p>
                <a:r>
                  <a:rPr lang="en-US" altLang="zh-TW" sz="2400" dirty="0" smtClean="0"/>
                  <a:t>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̂"/>
                            <m:ctrlPr>
                              <a:rPr lang="en-US" altLang="zh-TW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m:rPr>
                            <m:nor/>
                          </m:rPr>
                          <a:rPr lang="zh-TW" altLang="en-US" sz="2400" dirty="0">
                            <a:solidFill>
                              <a:srgbClr val="0000FF"/>
                            </a:solidFill>
                          </a:rPr>
                          <m:t> 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752" y="2157581"/>
                <a:ext cx="3137479" cy="1721882"/>
              </a:xfrm>
              <a:prstGeom prst="rect">
                <a:avLst/>
              </a:prstGeom>
              <a:blipFill>
                <a:blip r:embed="rId4"/>
                <a:stretch>
                  <a:fillRect l="-777" t="-319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585592" y="5900912"/>
                <a:ext cx="5730095" cy="46980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TW" sz="2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TW" sz="2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altLang="zh-TW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TW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TW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acc>
                  </m:oMath>
                </a14:m>
                <a:r>
                  <a:rPr lang="en-US" altLang="zh-TW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TW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TW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</m:oMath>
                </a14:m>
                <a:r>
                  <a:rPr lang="en-US" altLang="zh-TW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TW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TW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</m:oMath>
                </a14:m>
                <a:r>
                  <a:rPr lang="en-US" altLang="zh-TW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are computed by program    </a:t>
                </a:r>
                <a:endParaRPr lang="en-US" altLang="zh-TW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592" y="5900912"/>
                <a:ext cx="5730095" cy="469809"/>
              </a:xfrm>
              <a:prstGeom prst="rect">
                <a:avLst/>
              </a:prstGeom>
              <a:blipFill>
                <a:blip r:embed="rId6"/>
                <a:stretch>
                  <a:fillRect l="-1383" t="-7792" r="-638" b="-2987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直線單箭頭接點 105"/>
          <p:cNvCxnSpPr/>
          <p:nvPr/>
        </p:nvCxnSpPr>
        <p:spPr>
          <a:xfrm>
            <a:off x="8311749" y="2400343"/>
            <a:ext cx="3131330" cy="641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8734775" y="1848489"/>
            <a:ext cx="2236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Compute loss </a:t>
            </a:r>
            <a:endParaRPr lang="zh-TW" altLang="en-US" sz="2800" dirty="0">
              <a:solidFill>
                <a:srgbClr val="0000FF"/>
              </a:solidFill>
            </a:endParaRPr>
          </a:p>
        </p:txBody>
      </p:sp>
      <p:cxnSp>
        <p:nvCxnSpPr>
          <p:cNvPr id="11" name="直線單箭頭接點 105"/>
          <p:cNvCxnSpPr/>
          <p:nvPr/>
        </p:nvCxnSpPr>
        <p:spPr>
          <a:xfrm>
            <a:off x="8266640" y="2926708"/>
            <a:ext cx="829234" cy="34588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05"/>
          <p:cNvCxnSpPr/>
          <p:nvPr/>
        </p:nvCxnSpPr>
        <p:spPr>
          <a:xfrm>
            <a:off x="8144979" y="3363750"/>
            <a:ext cx="954853" cy="802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05"/>
          <p:cNvCxnSpPr>
            <a:stCxn id="34" idx="3"/>
          </p:cNvCxnSpPr>
          <p:nvPr/>
        </p:nvCxnSpPr>
        <p:spPr>
          <a:xfrm flipV="1">
            <a:off x="8219097" y="3456517"/>
            <a:ext cx="855819" cy="41840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105"/>
          <p:cNvCxnSpPr/>
          <p:nvPr/>
        </p:nvCxnSpPr>
        <p:spPr>
          <a:xfrm>
            <a:off x="9462035" y="3362144"/>
            <a:ext cx="798496" cy="962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105"/>
          <p:cNvCxnSpPr/>
          <p:nvPr/>
        </p:nvCxnSpPr>
        <p:spPr>
          <a:xfrm>
            <a:off x="10687756" y="3362144"/>
            <a:ext cx="727806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105"/>
          <p:cNvCxnSpPr/>
          <p:nvPr/>
        </p:nvCxnSpPr>
        <p:spPr>
          <a:xfrm>
            <a:off x="10774834" y="2830586"/>
            <a:ext cx="648753" cy="48852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單箭頭接點 105"/>
          <p:cNvCxnSpPr/>
          <p:nvPr/>
        </p:nvCxnSpPr>
        <p:spPr>
          <a:xfrm flipH="1">
            <a:off x="8266640" y="4387147"/>
            <a:ext cx="3064907" cy="2161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矩形 31"/>
          <p:cNvSpPr/>
          <p:nvPr/>
        </p:nvSpPr>
        <p:spPr>
          <a:xfrm>
            <a:off x="8347113" y="4415781"/>
            <a:ext cx="332824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8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Compute derivatives </a:t>
            </a:r>
            <a:endParaRPr lang="zh-TW" altLang="en-US" sz="2800" dirty="0">
              <a:solidFill>
                <a:srgbClr val="0000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矩形 32"/>
              <p:cNvSpPr/>
              <p:nvPr/>
            </p:nvSpPr>
            <p:spPr>
              <a:xfrm>
                <a:off x="7573863" y="3071603"/>
                <a:ext cx="54143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zh-TW" alt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3" name="矩形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3863" y="3071603"/>
                <a:ext cx="541430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矩形 33"/>
              <p:cNvSpPr/>
              <p:nvPr/>
            </p:nvSpPr>
            <p:spPr>
              <a:xfrm>
                <a:off x="7750827" y="3613309"/>
                <a:ext cx="46827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zh-TW" alt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4" name="矩形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0827" y="3613309"/>
                <a:ext cx="468270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矩形 35"/>
              <p:cNvSpPr/>
              <p:nvPr/>
            </p:nvSpPr>
            <p:spPr>
              <a:xfrm>
                <a:off x="7798563" y="2512815"/>
                <a:ext cx="46807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36" name="矩形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8563" y="2512815"/>
                <a:ext cx="468077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矩形 37"/>
              <p:cNvSpPr/>
              <p:nvPr/>
            </p:nvSpPr>
            <p:spPr>
              <a:xfrm>
                <a:off x="9066593" y="3061455"/>
                <a:ext cx="44569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zh-TW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38" name="矩形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6593" y="3061455"/>
                <a:ext cx="445699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矩形 38"/>
              <p:cNvSpPr/>
              <p:nvPr/>
            </p:nvSpPr>
            <p:spPr>
              <a:xfrm>
                <a:off x="10250882" y="3061455"/>
                <a:ext cx="47295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TW" sz="28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zh-TW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39" name="矩形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50882" y="3061455"/>
                <a:ext cx="472950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矩形 39"/>
              <p:cNvSpPr/>
              <p:nvPr/>
            </p:nvSpPr>
            <p:spPr>
              <a:xfrm>
                <a:off x="10357190" y="2512814"/>
                <a:ext cx="47295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40" name="矩形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57190" y="2512814"/>
                <a:ext cx="472950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矩形 40"/>
              <p:cNvSpPr/>
              <p:nvPr/>
            </p:nvSpPr>
            <p:spPr>
              <a:xfrm>
                <a:off x="11443079" y="3071603"/>
                <a:ext cx="46455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zh-TW" altLang="en-US" sz="2800" dirty="0">
                  <a:solidFill>
                    <a:srgbClr val="006600"/>
                  </a:solidFill>
                </a:endParaRPr>
              </a:p>
            </p:txBody>
          </p:sp>
        </mc:Choice>
        <mc:Fallback xmlns="">
          <p:sp>
            <p:nvSpPr>
              <p:cNvPr id="41" name="矩形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43079" y="3071603"/>
                <a:ext cx="464551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79050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626" y="979775"/>
            <a:ext cx="8362950" cy="17811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2171700" y="3356265"/>
                <a:ext cx="6380018" cy="143654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  <m:func>
                        <m:func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TW" sz="280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</m:d>
                        </m:e>
                      </m:func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func>
                        <m:func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TW" sz="280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</m:d>
                        </m:e>
                      </m:func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altLang="zh-TW" sz="2800" b="0" i="1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𝑠𝑜𝑓𝑡𝑚𝑎𝑥</m:t>
                      </m:r>
                      <m:d>
                        <m:d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TW" altLang="en-US" sz="2800" i="1" smtClean="0">
                          <a:latin typeface="Cambria Math" panose="02040503050406030204" pitchFamily="18" charset="0"/>
                        </a:rPr>
                        <m:t>𝜑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TW" sz="2800" dirty="0" smtClean="0"/>
              </a:p>
              <a:p>
                <a:endParaRPr lang="zh-TW" altLang="en-US" sz="2800" dirty="0"/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1700" y="3356265"/>
                <a:ext cx="6380018" cy="143654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標題 1">
            <a:extLst>
              <a:ext uri="{FF2B5EF4-FFF2-40B4-BE49-F238E27FC236}">
                <a16:creationId xmlns:a16="http://schemas.microsoft.com/office/drawing/2014/main" id="{93DC38D1-6F9C-4E45-9A66-611A7081E9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2383" y="122972"/>
            <a:ext cx="9393382" cy="769145"/>
          </a:xfrm>
        </p:spPr>
        <p:txBody>
          <a:bodyPr>
            <a:normAutofit/>
          </a:bodyPr>
          <a:lstStyle/>
          <a:p>
            <a:r>
              <a:rPr lang="en-US" altLang="zh-TW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Forward of a simplified Multilayer Network</a:t>
            </a:r>
            <a:endParaRPr lang="zh-TW" alt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002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737754" y="1012875"/>
                <a:ext cx="10900064" cy="559730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TW" altLang="en-US" sz="2800" i="1" smtClean="0">
                          <a:latin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zh-TW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zh-TW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TW" sz="28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zh-TW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TW" sz="28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p>
                          </m:sSup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zh-TW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TW" sz="28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p>
                          </m:sSup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zh-TW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TW" sz="28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p>
                          </m:sSup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⋯+</m:t>
                          </m:r>
                          <m:sSup>
                            <m:sSup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zh-TW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TW" sz="28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sub>
                              </m:sSub>
                            </m:sup>
                          </m:sSup>
                        </m:den>
                      </m:f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zh-TW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TW" sz="28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en-US" altLang="zh-TW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altLang="zh-TW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zh-TW" sz="28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altLang="zh-TW" sz="2800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sup>
                              </m:sSup>
                            </m:e>
                          </m:nary>
                        </m:den>
                      </m:f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sSub>
                            <m:sSub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p>
                      </m:sSup>
                      <m:sSup>
                        <m:sSup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nary>
                            <m:naryPr>
                              <m:chr m:val="∑"/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en-US" altLang="zh-TW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altLang="zh-TW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zh-TW" sz="28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altLang="zh-TW" sz="28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p>
                              </m:sSup>
                            </m:e>
                          </m:nary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altLang="zh-TW" sz="2800" i="1" dirty="0" smtClean="0">
                  <a:latin typeface="Cambria Math" panose="02040503050406030204" pitchFamily="18" charset="0"/>
                </a:endParaRPr>
              </a:p>
              <a:p>
                <a:r>
                  <a:rPr lang="en-US" altLang="zh-TW" sz="2800" dirty="0" smtClean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2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TW" altLang="en-US" sz="28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zh-TW" altLang="en-US" sz="28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zh-TW" sz="28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TW" sz="28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altLang="zh-TW" sz="2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TW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TW" altLang="en-US" sz="28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altLang="zh-TW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altLang="zh-TW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TW" sz="28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zh-TW" sz="28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p>
                        </m:sSup>
                      </m:num>
                      <m:den>
                        <m:r>
                          <a:rPr lang="zh-TW" altLang="en-US" sz="28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zh-TW" sz="28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TW" sz="28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  <m:sSup>
                      <m:sSupPr>
                        <m:ctrlPr>
                          <a:rPr lang="en-US" altLang="zh-TW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(</m:t>
                        </m:r>
                        <m:nary>
                          <m:naryPr>
                            <m:chr m:val="∑"/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altLang="zh-TW" sz="28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sz="2800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US" altLang="zh-TW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altLang="zh-TW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TW" sz="2800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TW" sz="2800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sup>
                            </m:sSup>
                          </m:e>
                        </m:nary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altLang="zh-TW" sz="2800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zh-TW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sSub>
                          <m:sSub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zh-TW" sz="28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TW" sz="28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p>
                    </m:sSup>
                    <m:f>
                      <m:fPr>
                        <m:ctrlPr>
                          <a:rPr lang="en-US" altLang="zh-TW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TW" altLang="en-US" sz="28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nary>
                              <m:naryPr>
                                <m:chr m:val="∑"/>
                                <m:ctrlPr>
                                  <a:rPr lang="en-US" altLang="zh-TW" sz="28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altLang="zh-TW" sz="28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altLang="zh-TW" sz="2800" i="1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altLang="zh-TW" sz="2800" i="1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sup>
                              <m:e>
                                <m:sSup>
                                  <m:sSupPr>
                                    <m:ctrlPr>
                                      <a:rPr lang="en-US" altLang="zh-TW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TW" sz="2800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sSub>
                                      <m:sSubPr>
                                        <m:ctrlPr>
                                          <a:rPr lang="en-US" altLang="zh-TW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US" altLang="zh-TW" sz="2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altLang="zh-TW" sz="2800" i="1"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altLang="zh-TW" sz="2800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sup>
                                </m:sSup>
                              </m:e>
                            </m:nary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num>
                      <m:den>
                        <m:r>
                          <a:rPr lang="zh-TW" altLang="en-US" sz="28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TW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zh-TW" sz="28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TW" sz="28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den>
                    </m:f>
                  </m:oMath>
                </a14:m>
                <a:endParaRPr lang="en-US" altLang="zh-TW" sz="2800" i="1" dirty="0" smtClean="0">
                  <a:latin typeface="Cambria Math" panose="02040503050406030204" pitchFamily="18" charset="0"/>
                </a:endParaRPr>
              </a:p>
              <a:p>
                <a:r>
                  <a:rPr lang="en-US" altLang="zh-TW" sz="2800" b="0" dirty="0" smtClean="0"/>
                  <a:t>        </a:t>
                </a:r>
                <a14:m>
                  <m:oMath xmlns:m="http://schemas.openxmlformats.org/officeDocument/2006/math">
                    <m:r>
                      <a:rPr lang="en-US" altLang="zh-TW" sz="2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TW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altLang="zh-TW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altLang="zh-TW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TW" sz="28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zh-TW" sz="28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p>
                        </m:sSup>
                      </m:num>
                      <m:den>
                        <m:nary>
                          <m:naryPr>
                            <m:chr m:val="∑"/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altLang="zh-TW" sz="28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sz="2800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US" altLang="zh-TW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altLang="zh-TW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TW" sz="2800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TW" sz="2800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sup>
                            </m:sSup>
                          </m:e>
                        </m:nary>
                      </m:den>
                    </m:f>
                    <m:r>
                      <a:rPr lang="en-US" altLang="zh-TW" sz="28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zh-TW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altLang="zh-TW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altLang="zh-TW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TW" sz="28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zh-TW" sz="28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p>
                        </m:sSup>
                        <m:sSup>
                          <m:sSup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altLang="zh-TW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altLang="zh-TW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TW" sz="28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zh-TW" sz="28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altLang="zh-TW" sz="28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TW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nary>
                                  <m:naryPr>
                                    <m:chr m:val="∑"/>
                                    <m:ctrlPr>
                                      <a:rPr lang="en-US" altLang="zh-TW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en-US" altLang="zh-TW" sz="28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US" altLang="zh-TW" sz="2800" i="1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US" altLang="zh-TW" sz="2800" i="1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sup>
                                  <m:e>
                                    <m:sSup>
                                      <m:sSupPr>
                                        <m:ctrlPr>
                                          <a:rPr lang="en-US" altLang="zh-TW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TW" sz="2800" i="1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sSub>
                                          <m:sSubPr>
                                            <m:ctrlPr>
                                              <a:rPr lang="en-US" altLang="zh-TW" sz="2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acc>
                                              <m:accPr>
                                                <m:chr m:val="̂"/>
                                                <m:ctrlPr>
                                                  <a:rPr lang="en-US" altLang="zh-TW" sz="28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en-US" altLang="zh-TW" sz="2800" i="1">
                                                    <a:latin typeface="Cambria Math" panose="02040503050406030204" pitchFamily="18" charset="0"/>
                                                  </a:rPr>
                                                  <m:t>𝑦</m:t>
                                                </m:r>
                                              </m:e>
                                            </m:acc>
                                          </m:e>
                                          <m:sub>
                                            <m:r>
                                              <a:rPr lang="en-US" altLang="zh-TW" sz="28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sub>
                                        </m:sSub>
                                      </m:sup>
                                    </m:sSup>
                                  </m:e>
                                </m:nary>
                              </m:e>
                            </m:d>
                          </m:e>
                          <m:sup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altLang="zh-TW" sz="2800" i="1" dirty="0" smtClean="0">
                  <a:latin typeface="Cambria Math" panose="02040503050406030204" pitchFamily="18" charset="0"/>
                </a:endParaRPr>
              </a:p>
              <a:p>
                <a:r>
                  <a:rPr lang="en-US" altLang="zh-TW" sz="2800" b="0" dirty="0" smtClean="0"/>
                  <a:t>        </a:t>
                </a:r>
                <a14:m>
                  <m:oMath xmlns:m="http://schemas.openxmlformats.org/officeDocument/2006/math">
                    <m:r>
                      <a:rPr lang="en-US" altLang="zh-TW" sz="2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TW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altLang="zh-TW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altLang="zh-TW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TW" sz="28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zh-TW" sz="28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p>
                        </m:sSup>
                      </m:num>
                      <m:den>
                        <m:nary>
                          <m:naryPr>
                            <m:chr m:val="∑"/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altLang="zh-TW" sz="28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sz="2800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US" altLang="zh-TW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altLang="zh-TW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TW" sz="2800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TW" sz="2800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sup>
                            </m:sSup>
                          </m:e>
                        </m:nary>
                      </m:den>
                    </m:f>
                    <m:d>
                      <m:dPr>
                        <m:ctrlP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f>
                          <m:f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altLang="zh-TW" sz="28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sz="2800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US" altLang="zh-TW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altLang="zh-TW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TW" sz="2800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TW" sz="28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sup>
                            </m:sSup>
                          </m:num>
                          <m:den>
                            <m:nary>
                              <m:naryPr>
                                <m:chr m:val="∑"/>
                                <m:ctrlPr>
                                  <a:rPr lang="en-US" altLang="zh-TW" sz="28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altLang="zh-TW" sz="28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altLang="zh-TW" sz="2800" i="1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altLang="zh-TW" sz="2800" i="1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sup>
                              <m:e>
                                <m:sSup>
                                  <m:sSupPr>
                                    <m:ctrlPr>
                                      <a:rPr lang="en-US" altLang="zh-TW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TW" sz="2800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sSub>
                                      <m:sSubPr>
                                        <m:ctrlPr>
                                          <a:rPr lang="en-US" altLang="zh-TW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US" altLang="zh-TW" sz="2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altLang="zh-TW" sz="2800" i="1"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altLang="zh-TW" sz="2800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sup>
                                </m:sSup>
                              </m:e>
                            </m:nary>
                          </m:den>
                        </m:f>
                      </m:e>
                    </m:d>
                  </m:oMath>
                </a14:m>
                <a:endParaRPr lang="en-US" altLang="zh-TW" sz="2800" b="0" i="1" dirty="0" smtClean="0">
                  <a:latin typeface="Cambria Math" panose="02040503050406030204" pitchFamily="18" charset="0"/>
                </a:endParaRPr>
              </a:p>
              <a:p>
                <a:r>
                  <a:rPr lang="en-US" altLang="zh-TW" sz="2800" b="0" dirty="0" smtClean="0"/>
                  <a:t>        </a:t>
                </a:r>
                <a14:m>
                  <m:oMath xmlns:m="http://schemas.openxmlformats.org/officeDocument/2006/math">
                    <m:r>
                      <a:rPr lang="en-US" altLang="zh-TW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zh-TW" altLang="en-US" sz="2800" i="1" smtClean="0">
                        <a:latin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en-US" altLang="zh-TW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zh-TW" sz="28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TW" sz="28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d>
                      <m:dPr>
                        <m:ctrlP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zh-TW" altLang="en-US" sz="2800" i="1" smtClean="0">
                            <a:latin typeface="Cambria Math" panose="02040503050406030204" pitchFamily="18" charset="0"/>
                          </a:rPr>
                          <m:t>𝜑</m:t>
                        </m:r>
                        <m:d>
                          <m:d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TW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altLang="zh-TW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TW" sz="28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zh-TW" sz="28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US" altLang="zh-TW" sz="2800" b="0" i="1" dirty="0" smtClean="0">
                  <a:latin typeface="Cambria Math" panose="02040503050406030204" pitchFamily="18" charset="0"/>
                </a:endParaRPr>
              </a:p>
              <a:p>
                <a:r>
                  <a:rPr lang="en-US" altLang="zh-TW" sz="2800" b="0" dirty="0" smtClean="0"/>
                  <a:t>        </a:t>
                </a:r>
                <a14:m>
                  <m:oMath xmlns:m="http://schemas.openxmlformats.org/officeDocument/2006/math">
                    <m:r>
                      <a:rPr lang="en-US" altLang="zh-TW" sz="2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TW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TW" sz="2800" b="0" i="1" smtClean="0">
                        <a:latin typeface="Cambria Math" panose="02040503050406030204" pitchFamily="18" charset="0"/>
                      </a:rPr>
                      <m:t>(1−</m:t>
                    </m:r>
                    <m:sSub>
                      <m:sSubPr>
                        <m:ctrlPr>
                          <a:rPr lang="en-US" altLang="zh-TW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TW" sz="2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TW" sz="2800" dirty="0" smtClean="0"/>
              </a:p>
              <a:p>
                <a:endParaRPr lang="en-US" altLang="zh-TW" sz="2800" dirty="0" smtClean="0"/>
              </a:p>
              <a:p>
                <a:endParaRPr lang="zh-TW" altLang="en-US" sz="2800" dirty="0"/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754" y="1012875"/>
                <a:ext cx="10900064" cy="559730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標題 1">
            <a:extLst>
              <a:ext uri="{FF2B5EF4-FFF2-40B4-BE49-F238E27FC236}">
                <a16:creationId xmlns:a16="http://schemas.microsoft.com/office/drawing/2014/main" id="{0818CCC9-6134-4BE7-9E35-83B29B55B6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9189" y="113534"/>
            <a:ext cx="6236765" cy="643468"/>
          </a:xfrm>
        </p:spPr>
        <p:txBody>
          <a:bodyPr>
            <a:noAutofit/>
          </a:bodyPr>
          <a:lstStyle/>
          <a:p>
            <a:r>
              <a:rPr lang="en-US" altLang="zh-TW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Derivative of </a:t>
            </a:r>
            <a:r>
              <a:rPr lang="en-US" altLang="zh-TW" sz="3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Softmax</a:t>
            </a:r>
            <a:r>
              <a:rPr lang="en-US" altLang="zh-TW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function</a:t>
            </a:r>
            <a:endParaRPr lang="zh-TW" alt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7294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546538" y="838104"/>
            <a:ext cx="11161986" cy="52937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Limitation of single layer: cannot classify nonlinearly separable data </a:t>
            </a:r>
            <a:endParaRPr lang="en-US" altLang="zh-TW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TW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Multi-layer neural </a:t>
            </a:r>
            <a:r>
              <a:rPr lang="en-US" altLang="zh-TW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network, computational graph and back-propagation</a:t>
            </a:r>
          </a:p>
          <a:p>
            <a:endParaRPr lang="en-US" altLang="zh-TW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Example of input-layer-</a:t>
            </a:r>
            <a:r>
              <a:rPr lang="en-US" altLang="zh-TW" sz="280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one</a:t>
            </a:r>
            <a:r>
              <a:rPr lang="en-US" altLang="zh-TW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-hidden-layer-output-layer neural network</a:t>
            </a:r>
          </a:p>
          <a:p>
            <a:endParaRPr lang="en-US" altLang="zh-TW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Initializing the weights: random and small</a:t>
            </a:r>
          </a:p>
          <a:p>
            <a:endParaRPr lang="en-US" altLang="zh-TW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Tuning hyper-parameters: batch size, learning rates, # of hidden nodes</a:t>
            </a:r>
          </a:p>
          <a:p>
            <a:endParaRPr lang="en-US" altLang="zh-TW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Multiclass classification in recognizing </a:t>
            </a:r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 MNIST </a:t>
            </a:r>
            <a:r>
              <a:rPr lang="en-US" altLang="zh-TW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characters.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TW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Overcome overfitting: </a:t>
            </a:r>
            <a:r>
              <a:rPr lang="en-US" altLang="zh-TW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ReLu</a:t>
            </a:r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altLang="zh-TW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dropout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TW" sz="1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 of </a:t>
            </a:r>
            <a:r>
              <a:rPr lang="en-US" altLang="zh-TW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input-layer-</a:t>
            </a:r>
            <a:r>
              <a:rPr lang="en-US" altLang="zh-TW" sz="280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three</a:t>
            </a:r>
            <a:r>
              <a:rPr lang="en-US" altLang="zh-TW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-hidden-layer-output-layer </a:t>
            </a:r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neural </a:t>
            </a:r>
            <a:r>
              <a:rPr lang="en-US" altLang="zh-TW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network</a:t>
            </a:r>
            <a:endParaRPr lang="en-US" altLang="zh-TW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標題 1">
            <a:extLst>
              <a:ext uri="{FF2B5EF4-FFF2-40B4-BE49-F238E27FC236}">
                <a16:creationId xmlns:a16="http://schemas.microsoft.com/office/drawing/2014/main" id="{8858E315-B05F-45B5-B88C-2F1F652B51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3569" y="214089"/>
            <a:ext cx="1827924" cy="718608"/>
          </a:xfrm>
        </p:spPr>
        <p:txBody>
          <a:bodyPr>
            <a:normAutofit/>
          </a:bodyPr>
          <a:lstStyle/>
          <a:p>
            <a:r>
              <a:rPr lang="en-US" altLang="zh-TW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  <a:endParaRPr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3643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38761" y="830676"/>
                <a:ext cx="10497192" cy="587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altLang="zh-TW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TW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zh-TW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den>
                    </m:f>
                    <m:r>
                      <a:rPr lang="en-US" altLang="zh-TW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TW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𝑦</m:t>
                        </m:r>
                        <m:func>
                          <m:func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TW"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</m:d>
                          </m:e>
                        </m:func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func>
                          <m:func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TW"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</m:d>
                          </m:e>
                        </m:func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zh-TW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den>
                    </m:f>
                  </m:oMath>
                </a14:m>
                <a:endParaRPr lang="en-US" altLang="zh-TW" i="1" dirty="0" smtClean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altLang="zh-TW" b="0" dirty="0" smtClean="0">
                    <a:solidFill>
                      <a:schemeClr val="tx1"/>
                    </a:solidFill>
                  </a:rPr>
                  <a:t>       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TW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f>
                      <m:fPr>
                        <m:ctrlPr>
                          <a:rPr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acc>
                          <m:accPr>
                            <m:chr m:val="̂"/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den>
                    </m:f>
                    <m:r>
                      <a:rPr lang="en-US" altLang="zh-TW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f>
                      <m:fPr>
                        <m:ctrlPr>
                          <a:rPr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acc>
                          <m:accPr>
                            <m:chr m:val="̂"/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den>
                    </m:f>
                  </m:oMath>
                </a14:m>
                <a:endParaRPr lang="en-US" altLang="zh-TW" i="1" dirty="0" smtClean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altLang="zh-TW" b="0" dirty="0" smtClean="0">
                    <a:solidFill>
                      <a:schemeClr val="tx1"/>
                    </a:solidFill>
                  </a:rPr>
                  <a:t>       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d>
                          <m:dPr>
                            <m:ctrlPr>
                              <a:rPr lang="en-US" altLang="zh-TW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1−</m:t>
                            </m:r>
                            <m:acc>
                              <m:accPr>
                                <m:chr m:val="̂"/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</m:d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en-US" altLang="zh-TW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altLang="zh-TW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acc>
                          <m:accPr>
                            <m:chr m:val="̂"/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num>
                      <m:den>
                        <m:acc>
                          <m:accPr>
                            <m:chr m:val="̂"/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d>
                          <m:dPr>
                            <m:ctrlPr>
                              <a:rPr lang="en-US" altLang="zh-TW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1−</m:t>
                            </m:r>
                            <m:acc>
                              <m:accPr>
                                <m:chr m:val="̂"/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</m:d>
                      </m:den>
                    </m:f>
                  </m:oMath>
                </a14:m>
                <a:endParaRPr lang="en-US" altLang="zh-TW" i="1" dirty="0" smtClean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altLang="zh-TW" b="0" dirty="0" smtClean="0">
                    <a:solidFill>
                      <a:schemeClr val="tx1"/>
                    </a:solidFill>
                  </a:rPr>
                  <a:t>       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̂"/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acc>
                          <m:accPr>
                            <m:chr m:val="̂"/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d>
                          <m:dPr>
                            <m:ctrlPr>
                              <a:rPr lang="en-US" altLang="zh-TW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1−</m:t>
                            </m:r>
                            <m:acc>
                              <m:accPr>
                                <m:chr m:val="̂"/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</m:d>
                      </m:den>
                    </m:f>
                  </m:oMath>
                </a14:m>
                <a:endParaRPr lang="en-US" altLang="zh-TW" dirty="0" smtClean="0">
                  <a:solidFill>
                    <a:srgbClr val="0066FF"/>
                  </a:solidFill>
                </a:endParaRPr>
              </a:p>
              <a:p>
                <a:pPr marL="0" indent="0">
                  <a:buNone/>
                </a:pPr>
                <a:endParaRPr lang="en-US" altLang="zh-TW" sz="1200" dirty="0" smtClean="0">
                  <a:solidFill>
                    <a:srgbClr val="0066FF"/>
                  </a:solidFill>
                </a:endParaRPr>
              </a:p>
              <a:p>
                <a:pPr marL="0" indent="0">
                  <a:buNone/>
                </a:pPr>
                <a:r>
                  <a:rPr lang="en-US" altLang="zh-TW" dirty="0" smtClean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zh-TW" altLang="en-US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</m:oMath>
                </a14:m>
                <a:endParaRPr lang="en-US" altLang="zh-TW" dirty="0" smtClean="0">
                  <a:solidFill>
                    <a:srgbClr val="0066FF"/>
                  </a:solidFill>
                </a:endParaRPr>
              </a:p>
              <a:p>
                <a:pPr marL="0" indent="0">
                  <a:buNone/>
                </a:pPr>
                <a:endParaRPr lang="en-US" altLang="zh-TW" sz="1200" dirty="0" smtClean="0">
                  <a:solidFill>
                    <a:srgbClr val="0066FF"/>
                  </a:solidFill>
                </a:endParaRPr>
              </a:p>
              <a:p>
                <a:pPr marL="0" indent="0">
                  <a:buNone/>
                </a:pPr>
                <a:r>
                  <a:rPr lang="en-US" altLang="zh-TW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TW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num>
                      <m:den>
                        <m:r>
                          <a:rPr lang="zh-TW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den>
                    </m:f>
                    <m:r>
                      <a:rPr lang="en-US" altLang="zh-TW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zh-TW" altLang="en-US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d>
                      <m:dPr>
                        <m:ctrlPr>
                          <a:rPr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zh-TW" altLang="en-US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  <m:d>
                          <m:dPr>
                            <m:ctrlPr>
                              <a:rPr lang="en-US" altLang="zh-TW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</m:e>
                    </m:d>
                    <m:r>
                      <a:rPr lang="en-US" altLang="zh-TW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d>
                      <m:dPr>
                        <m:ctrlPr>
                          <a:rPr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acc>
                          <m:accPr>
                            <m:chr m:val="̂"/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</m:d>
                  </m:oMath>
                </a14:m>
                <a:endParaRPr lang="en-US" altLang="zh-TW" b="0" i="1" dirty="0" smtClean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altLang="zh-TW" sz="12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altLang="zh-TW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TW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zh-TW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den>
                    </m:f>
                    <m:f>
                      <m:fPr>
                        <m:ctrlPr>
                          <a:rPr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TW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num>
                      <m:den>
                        <m:r>
                          <a:rPr lang="zh-TW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den>
                    </m:f>
                    <m:r>
                      <a:rPr lang="en-US" altLang="zh-TW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−(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̂"/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acc>
                          <m:accPr>
                            <m:chr m:val="̂"/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d>
                          <m:d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acc>
                              <m:accPr>
                                <m:chr m:val="̂"/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</m:d>
                      </m:den>
                    </m:f>
                    <m:r>
                      <a:rPr lang="en-US" altLang="zh-TW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acc>
                      <m:accPr>
                        <m:chr m:val="̂"/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1−</m:t>
                        </m:r>
                        <m:acc>
                          <m:accPr>
                            <m:chr m:val="̂"/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</m:d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=−</m:t>
                    </m:r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̂"/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</m:d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zh-TW" altLang="en-US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</m:t>
                    </m:r>
                  </m:oMath>
                </a14:m>
                <a:endParaRPr lang="en-US" altLang="zh-TW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38761" y="830676"/>
                <a:ext cx="10497192" cy="5871338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 3"/>
          <p:cNvSpPr/>
          <p:nvPr/>
        </p:nvSpPr>
        <p:spPr>
          <a:xfrm>
            <a:off x="1857485" y="0"/>
            <a:ext cx="90947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3600" b="1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Derivative </a:t>
            </a:r>
            <a:r>
              <a:rPr lang="en-US" altLang="zh-TW" sz="3600" b="1" dirty="0" smtClean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</a:t>
            </a:r>
            <a:r>
              <a:rPr lang="en-US" altLang="zh-TW" sz="3600" b="1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altLang="zh-TW" sz="36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Binary</a:t>
            </a:r>
            <a:r>
              <a:rPr lang="en-US" altLang="zh-TW" sz="3600" b="1" dirty="0" smtClean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3600" b="1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Cross-Entropy Loss</a:t>
            </a:r>
            <a:endParaRPr lang="en-US" altLang="zh-TW" sz="3600" b="1" i="0" dirty="0">
              <a:solidFill>
                <a:srgbClr val="292929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4688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148" y="1437408"/>
            <a:ext cx="9304194" cy="212667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3061423" y="3729678"/>
                <a:ext cx="6508603" cy="141609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zh-TW" altLang="en-US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TW" sz="28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8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altLang="zh-TW" sz="28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8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zh-TW" altLang="en-US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en-US" altLang="zh-TW" sz="2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den>
                      </m:f>
                      <m:f>
                        <m:fPr>
                          <m:ctrlPr>
                            <a:rPr lang="en-US" altLang="zh-TW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en-US" altLang="zh-TW" sz="2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num>
                        <m:den>
                          <m:r>
                            <a:rPr lang="zh-TW" altLang="en-US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f>
                        <m:fPr>
                          <m:ctrlPr>
                            <a:rPr lang="en-US" altLang="zh-TW" sz="280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8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8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num>
                        <m:den>
                          <m:r>
                            <a:rPr lang="zh-TW" altLang="en-US" sz="28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TW" sz="28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8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altLang="zh-TW" sz="28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TW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altLang="zh-TW" sz="2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altLang="zh-TW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TW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zh-TW" sz="28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zh-TW" altLang="en-US" sz="2800" dirty="0"/>
              </a:p>
              <a:p>
                <a:endParaRPr lang="zh-TW" altLang="en-US" sz="2800" dirty="0"/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1423" y="3729678"/>
                <a:ext cx="6508603" cy="141609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標題 1">
            <a:extLst>
              <a:ext uri="{FF2B5EF4-FFF2-40B4-BE49-F238E27FC236}">
                <a16:creationId xmlns:a16="http://schemas.microsoft.com/office/drawing/2014/main" id="{93DC38D1-6F9C-4E45-9A66-611A7081E9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709" y="133363"/>
            <a:ext cx="10744200" cy="769145"/>
          </a:xfrm>
        </p:spPr>
        <p:txBody>
          <a:bodyPr>
            <a:normAutofit/>
          </a:bodyPr>
          <a:lstStyle/>
          <a:p>
            <a:r>
              <a:rPr lang="en-US" altLang="zh-TW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Backpropagation of a simplified Multilayer Network</a:t>
            </a:r>
            <a:endParaRPr lang="zh-TW" alt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6139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93DC38D1-6F9C-4E45-9A66-611A7081E9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709" y="133363"/>
            <a:ext cx="10744200" cy="769145"/>
          </a:xfrm>
        </p:spPr>
        <p:txBody>
          <a:bodyPr>
            <a:normAutofit/>
          </a:bodyPr>
          <a:lstStyle/>
          <a:p>
            <a:r>
              <a:rPr lang="en-US" altLang="zh-TW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Backpropagation of a simplified Multilayer Network</a:t>
            </a:r>
            <a:endParaRPr lang="zh-TW" alt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8306" y="902508"/>
            <a:ext cx="8914082" cy="205393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1535148" y="3236536"/>
                <a:ext cx="9253321" cy="141699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zh-TW" altLang="en-US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TW" sz="28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8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altLang="zh-TW" sz="28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8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zh-TW" altLang="en-US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en-US" altLang="zh-TW" sz="2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den>
                      </m:f>
                      <m:f>
                        <m:fPr>
                          <m:ctrlPr>
                            <a:rPr lang="en-US" altLang="zh-TW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en-US" altLang="zh-TW" sz="2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num>
                        <m:den>
                          <m:r>
                            <a:rPr lang="zh-TW" altLang="en-US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f>
                        <m:fPr>
                          <m:ctrlPr>
                            <a:rPr lang="en-US" altLang="zh-TW" sz="280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8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8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num>
                        <m:den>
                          <m:r>
                            <a:rPr lang="zh-TW" altLang="en-US" sz="28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8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den>
                      </m:f>
                      <m:f>
                        <m:fPr>
                          <m:ctrlPr>
                            <a:rPr lang="en-US" altLang="zh-TW" sz="28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num>
                        <m:den>
                          <m:r>
                            <a:rPr lang="zh-TW" altLang="en-US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f>
                        <m:fPr>
                          <m:ctrlPr>
                            <a:rPr lang="en-US" altLang="zh-TW" sz="2800" i="1" smtClean="0">
                              <a:solidFill>
                                <a:srgbClr val="FF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800" i="1">
                              <a:solidFill>
                                <a:srgbClr val="FF00FF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800" i="1">
                              <a:solidFill>
                                <a:srgbClr val="FF00FF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zh-TW" altLang="en-US" sz="2800" i="1">
                              <a:solidFill>
                                <a:srgbClr val="FF00FF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TW" sz="2800" i="1">
                                  <a:solidFill>
                                    <a:srgbClr val="FF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solidFill>
                                    <a:srgbClr val="FF00FF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800" i="1">
                                  <a:solidFill>
                                    <a:srgbClr val="FF00FF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altLang="zh-TW" sz="28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TW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altLang="zh-TW" sz="2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altLang="zh-TW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TW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sSub>
                        <m:sSubPr>
                          <m:ctrlPr>
                            <a:rPr lang="en-US" altLang="zh-TW" sz="28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8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zh-TW" altLang="en-US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zh-TW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zh-TW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d>
                        <m:dPr>
                          <m:ctrlPr>
                            <a:rPr lang="en-US" altLang="zh-TW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zh-TW" altLang="en-US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  <m:r>
                            <a:rPr lang="en-US" altLang="zh-TW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TW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zh-TW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altLang="zh-TW" sz="2800" b="0" i="1" smtClean="0">
                          <a:solidFill>
                            <a:srgbClr val="FF00FF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TW" altLang="en-US" sz="2800" dirty="0">
                  <a:solidFill>
                    <a:srgbClr val="FF00FF"/>
                  </a:solidFill>
                </a:endParaRPr>
              </a:p>
              <a:p>
                <a:endParaRPr lang="zh-TW" altLang="en-US" sz="2800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5148" y="3236536"/>
                <a:ext cx="9253321" cy="141699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90504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818CCC9-6134-4BE7-9E35-83B29B55B6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7433" y="62096"/>
            <a:ext cx="8788400" cy="643468"/>
          </a:xfrm>
        </p:spPr>
        <p:txBody>
          <a:bodyPr>
            <a:noAutofit/>
          </a:bodyPr>
          <a:lstStyle/>
          <a:p>
            <a:r>
              <a:rPr lang="en-US" altLang="zh-TW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Multi-layer </a:t>
            </a:r>
            <a:r>
              <a:rPr lang="en-US" altLang="zh-TW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Neural Network: forward pass</a:t>
            </a:r>
            <a:endParaRPr lang="zh-TW" alt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0" y="4506636"/>
                <a:ext cx="6173998" cy="17861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TW" sz="2000" dirty="0" smtClean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TW" sz="22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TW" sz="22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zh-TW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2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TW" sz="22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TW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2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TW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altLang="zh-TW" sz="22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TW" sz="22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TW" sz="22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nor/>
                                </m:rPr>
                                <a:rPr lang="en-US" altLang="zh-TW" sz="22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TW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TW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TW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TW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mr>
                        </m:m>
                        <m:r>
                          <m:rPr>
                            <m:nor/>
                          </m:rPr>
                          <a:rPr lang="en-US" altLang="zh-TW" sz="2200" b="0" i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zh-TW" sz="2200" dirty="0" smtClean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altLang="zh-TW" sz="22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TW" sz="22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TW" sz="2200" b="1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US" altLang="zh-TW" sz="2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zh-TW" sz="2200" i="1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zh-TW" sz="2200" i="1">
                                            <a:latin typeface="Cambria Math" panose="02040503050406030204" pitchFamily="18" charset="0"/>
                                          </a:rPr>
                                          <m:t>11</m:t>
                                        </m:r>
                                      </m:sub>
                                      <m:sup>
                                        <m:d>
                                          <m:dPr>
                                            <m:ctrlPr>
                                              <a:rPr lang="en-US" altLang="zh-TW" sz="22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zh-TW" sz="2200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d>
                                      </m:sup>
                                    </m:sSubSup>
                                  </m:e>
                                </m:m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US" altLang="zh-TW" sz="2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zh-TW" sz="2200" i="1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zh-TW" sz="2200" i="1">
                                            <a:latin typeface="Cambria Math" panose="02040503050406030204" pitchFamily="18" charset="0"/>
                                          </a:rPr>
                                          <m:t>21</m:t>
                                        </m:r>
                                      </m:sub>
                                      <m:sup>
                                        <m:d>
                                          <m:dPr>
                                            <m:ctrlPr>
                                              <a:rPr lang="en-US" altLang="zh-TW" sz="22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zh-TW" sz="2200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d>
                                      </m:sup>
                                    </m:sSubSup>
                                  </m:e>
                                </m:m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US" altLang="zh-TW" sz="2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zh-TW" sz="2200" i="1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zh-TW" sz="22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  <m:r>
                                          <a:rPr lang="en-US" altLang="zh-TW" sz="22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  <m:sup>
                                        <m:d>
                                          <m:dPr>
                                            <m:ctrlPr>
                                              <a:rPr lang="en-US" altLang="zh-TW" sz="22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zh-TW" sz="2200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d>
                                      </m:sup>
                                    </m:sSubSup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TW" sz="2200" b="1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US" altLang="zh-TW" sz="2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zh-TW" sz="2200" i="1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zh-TW" sz="2200" i="1">
                                            <a:latin typeface="Cambria Math" panose="02040503050406030204" pitchFamily="18" charset="0"/>
                                          </a:rPr>
                                          <m:t>12</m:t>
                                        </m:r>
                                      </m:sub>
                                      <m:sup>
                                        <m:d>
                                          <m:dPr>
                                            <m:ctrlPr>
                                              <a:rPr lang="en-US" altLang="zh-TW" sz="22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zh-TW" sz="2200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d>
                                      </m:sup>
                                    </m:sSubSup>
                                  </m:e>
                                </m:m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US" altLang="zh-TW" sz="2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zh-TW" sz="2200" i="1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zh-TW" sz="2200" i="1">
                                            <a:latin typeface="Cambria Math" panose="02040503050406030204" pitchFamily="18" charset="0"/>
                                          </a:rPr>
                                          <m:t>22</m:t>
                                        </m:r>
                                      </m:sub>
                                      <m:sup>
                                        <m:d>
                                          <m:dPr>
                                            <m:ctrlPr>
                                              <a:rPr lang="en-US" altLang="zh-TW" sz="22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zh-TW" sz="2200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d>
                                      </m:sup>
                                    </m:sSubSup>
                                  </m:e>
                                </m:m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US" altLang="zh-TW" sz="2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zh-TW" sz="2200" i="1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zh-TW" sz="22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  <m:r>
                                          <a:rPr lang="en-US" altLang="zh-TW" sz="22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  <m:sup>
                                        <m:d>
                                          <m:dPr>
                                            <m:ctrlPr>
                                              <a:rPr lang="en-US" altLang="zh-TW" sz="22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zh-TW" sz="2200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d>
                                      </m:sup>
                                    </m:sSubSup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  <m:r>
                      <a:rPr lang="en-US" altLang="zh-TW" sz="2200" i="1">
                        <a:latin typeface="Cambria Math" panose="02040503050406030204" pitchFamily="18" charset="0"/>
                      </a:rPr>
                      <m:t>≜</m:t>
                    </m:r>
                    <m:r>
                      <a:rPr lang="en-US" altLang="zh-TW" sz="2200" b="0" i="1" smtClean="0">
                        <a:latin typeface="Cambria Math" panose="02040503050406030204" pitchFamily="18" charset="0"/>
                      </a:rPr>
                      <m:t>[1 </m:t>
                    </m:r>
                    <m:r>
                      <a:rPr lang="en-US" altLang="zh-TW" sz="2200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TW" sz="2200" b="0" i="1" smtClean="0">
                        <a:latin typeface="Cambria Math" panose="02040503050406030204" pitchFamily="18" charset="0"/>
                      </a:rPr>
                      <m:t>]</m:t>
                    </m:r>
                    <m:sSub>
                      <m:sSubPr>
                        <m:ctrlPr>
                          <a:rPr lang="en-US" altLang="zh-TW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2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TW" sz="22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altLang="zh-TW" sz="2200" dirty="0"/>
              </a:p>
              <a:p>
                <a:r>
                  <a:rPr lang="en-US" altLang="zh-TW" sz="2200" dirty="0" smtClean="0"/>
                  <a:t>                   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TW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TW" sz="22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zh-TW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20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altLang="zh-TW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TW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20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altLang="zh-TW" sz="2200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altLang="zh-TW" sz="22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TW" sz="22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TW" sz="22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zh-TW" altLang="en-US" sz="22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  <m:r>
                                <m:rPr>
                                  <m:nor/>
                                </m:rPr>
                                <a:rPr lang="zh-TW" altLang="en-US" sz="2200" dirty="0"/>
                                <m:t> </m:t>
                              </m:r>
                              <m:d>
                                <m:dPr>
                                  <m:ctrlPr>
                                    <a:rPr lang="en-US" altLang="zh-TW" sz="2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20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zh-TW" sz="22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e>
                              <m:r>
                                <a:rPr lang="zh-TW" altLang="en-US" sz="22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  <m:r>
                                <m:rPr>
                                  <m:nor/>
                                </m:rPr>
                                <a:rPr lang="zh-TW" altLang="en-US" sz="2200" dirty="0"/>
                                <m:t> </m:t>
                              </m:r>
                              <m:d>
                                <m:dPr>
                                  <m:ctrlPr>
                                    <a:rPr lang="en-US" altLang="zh-TW" sz="2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20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zh-TW" sz="22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mr>
                        </m:m>
                      </m:e>
                    </m:d>
                    <m:r>
                      <a:rPr lang="en-US" altLang="zh-TW" sz="2200" i="1">
                        <a:latin typeface="Cambria Math" panose="02040503050406030204" pitchFamily="18" charset="0"/>
                      </a:rPr>
                      <m:t>≜</m:t>
                    </m:r>
                    <m:r>
                      <a:rPr lang="en-US" altLang="zh-TW" sz="2200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altLang="zh-TW" sz="22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506636"/>
                <a:ext cx="6173998" cy="178613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6040646" y="4242462"/>
                <a:ext cx="6195118" cy="207236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endParaRPr lang="en-US" altLang="zh-TW" dirty="0" smtClean="0"/>
              </a:p>
              <a:p>
                <a:r>
                  <a:rPr lang="en-US" altLang="zh-TW" sz="2200" dirty="0" smtClean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TW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TW" sz="22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zh-TW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2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zh-TW" sz="22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TW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2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zh-TW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altLang="zh-TW" sz="22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TW" sz="22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TW" sz="2200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nor/>
                                </m:rPr>
                                <a:rPr lang="en-US" altLang="zh-TW" sz="22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TW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altLang="zh-TW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TW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altLang="zh-TW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mr>
                        </m:m>
                        <m:r>
                          <m:rPr>
                            <m:nor/>
                          </m:rPr>
                          <a:rPr lang="en-US" altLang="zh-TW" sz="22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zh-TW" sz="2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altLang="zh-TW" sz="22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TW" sz="2200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TW" sz="2200" b="1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US" altLang="zh-TW" sz="2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zh-TW" sz="2200" i="1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zh-TW" sz="2200" i="1">
                                            <a:latin typeface="Cambria Math" panose="02040503050406030204" pitchFamily="18" charset="0"/>
                                          </a:rPr>
                                          <m:t>11</m:t>
                                        </m:r>
                                      </m:sub>
                                      <m:sup>
                                        <m:d>
                                          <m:dPr>
                                            <m:ctrlPr>
                                              <a:rPr lang="en-US" altLang="zh-TW" sz="22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zh-TW" sz="2200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e>
                                        </m:d>
                                      </m:sup>
                                    </m:sSubSup>
                                  </m:e>
                                </m:m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US" altLang="zh-TW" sz="2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zh-TW" sz="2200" i="1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zh-TW" sz="2200" i="1">
                                            <a:latin typeface="Cambria Math" panose="02040503050406030204" pitchFamily="18" charset="0"/>
                                          </a:rPr>
                                          <m:t>21</m:t>
                                        </m:r>
                                      </m:sub>
                                      <m:sup>
                                        <m:d>
                                          <m:dPr>
                                            <m:ctrlPr>
                                              <a:rPr lang="en-US" altLang="zh-TW" sz="22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zh-TW" sz="2200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e>
                                        </m:d>
                                      </m:sup>
                                    </m:sSubSup>
                                  </m:e>
                                </m:m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US" altLang="zh-TW" sz="2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zh-TW" sz="2200" i="1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zh-TW" sz="2200" i="1">
                                            <a:latin typeface="Cambria Math" panose="02040503050406030204" pitchFamily="18" charset="0"/>
                                          </a:rPr>
                                          <m:t>31</m:t>
                                        </m:r>
                                      </m:sub>
                                      <m:sup>
                                        <m:d>
                                          <m:dPr>
                                            <m:ctrlPr>
                                              <a:rPr lang="en-US" altLang="zh-TW" sz="22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zh-TW" sz="2200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e>
                                        </m:d>
                                      </m:sup>
                                    </m:sSubSup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TW" sz="2200" b="1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US" altLang="zh-TW" sz="2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zh-TW" sz="2200" i="1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zh-TW" sz="2200" i="1">
                                            <a:latin typeface="Cambria Math" panose="02040503050406030204" pitchFamily="18" charset="0"/>
                                          </a:rPr>
                                          <m:t>12</m:t>
                                        </m:r>
                                      </m:sub>
                                      <m:sup>
                                        <m:d>
                                          <m:dPr>
                                            <m:ctrlPr>
                                              <a:rPr lang="en-US" altLang="zh-TW" sz="22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zh-TW" sz="2200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e>
                                        </m:d>
                                      </m:sup>
                                    </m:sSubSup>
                                  </m:e>
                                </m:m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US" altLang="zh-TW" sz="2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zh-TW" sz="2200" i="1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zh-TW" sz="2200" i="1">
                                            <a:latin typeface="Cambria Math" panose="02040503050406030204" pitchFamily="18" charset="0"/>
                                          </a:rPr>
                                          <m:t>22</m:t>
                                        </m:r>
                                      </m:sub>
                                      <m:sup>
                                        <m:d>
                                          <m:dPr>
                                            <m:ctrlPr>
                                              <a:rPr lang="en-US" altLang="zh-TW" sz="22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zh-TW" sz="2200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e>
                                        </m:d>
                                      </m:sup>
                                    </m:sSubSup>
                                  </m:e>
                                </m:m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US" altLang="zh-TW" sz="2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zh-TW" sz="2200" i="1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zh-TW" sz="2200" i="1">
                                            <a:latin typeface="Cambria Math" panose="02040503050406030204" pitchFamily="18" charset="0"/>
                                          </a:rPr>
                                          <m:t>32</m:t>
                                        </m:r>
                                      </m:sub>
                                      <m:sup>
                                        <m:d>
                                          <m:dPr>
                                            <m:ctrlPr>
                                              <a:rPr lang="en-US" altLang="zh-TW" sz="22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zh-TW" sz="2200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e>
                                        </m:d>
                                      </m:sup>
                                    </m:sSubSup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  <m:r>
                      <a:rPr lang="en-US" altLang="zh-TW" sz="2200" i="1">
                        <a:latin typeface="Cambria Math" panose="02040503050406030204" pitchFamily="18" charset="0"/>
                      </a:rPr>
                      <m:t>≜</m:t>
                    </m:r>
                    <m:r>
                      <a:rPr lang="en-US" altLang="zh-TW" sz="2200" b="0" i="1" smtClean="0">
                        <a:latin typeface="Cambria Math" panose="02040503050406030204" pitchFamily="18" charset="0"/>
                      </a:rPr>
                      <m:t>[1 </m:t>
                    </m:r>
                    <m:r>
                      <a:rPr lang="en-US" altLang="zh-TW" sz="2200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altLang="zh-TW" sz="2200" b="0" i="1" smtClean="0">
                        <a:latin typeface="Cambria Math" panose="02040503050406030204" pitchFamily="18" charset="0"/>
                      </a:rPr>
                      <m:t>]</m:t>
                    </m:r>
                    <m:sSub>
                      <m:sSubPr>
                        <m:ctrlPr>
                          <a:rPr lang="en-US" altLang="zh-TW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2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TW" sz="22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altLang="zh-TW" sz="22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22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TW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altLang="zh-TW" sz="2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TW" sz="2200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TW" sz="22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TW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altLang="zh-TW" sz="2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TW" sz="2200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TW" sz="22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altLang="zh-TW" sz="22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22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zh-TW" altLang="en-US" sz="2200" i="1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  <m:d>
                                  <m:dPr>
                                    <m:ctrlPr>
                                      <a:rPr lang="en-US" altLang="zh-TW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TW" sz="2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2200" i="1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en-US" altLang="zh-TW" sz="22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r>
                                  <m:rPr>
                                    <m:brk m:alnAt="7"/>
                                  </m:rPr>
                                  <a:rPr lang="zh-TW" altLang="en-US" sz="2200" i="1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  <m:d>
                                  <m:dPr>
                                    <m:ctrlPr>
                                      <a:rPr lang="en-US" altLang="zh-TW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TW" sz="2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2200" i="1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en-US" altLang="zh-TW" sz="22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mr>
                          </m:m>
                        </m:e>
                      </m:d>
                      <m:r>
                        <a:rPr lang="en-US" altLang="zh-TW" sz="2200" i="1">
                          <a:latin typeface="Cambria Math" panose="02040503050406030204" pitchFamily="18" charset="0"/>
                        </a:rPr>
                        <m:t>≜</m:t>
                      </m:r>
                      <m:acc>
                        <m:accPr>
                          <m:chr m:val="̂"/>
                          <m:ctrlPr>
                            <a:rPr lang="en-US" altLang="zh-TW" sz="2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zh-TW" sz="2200" b="0" i="0" smtClean="0"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</m:acc>
                    </m:oMath>
                  </m:oMathPara>
                </a14:m>
                <a:endParaRPr lang="en-US" altLang="zh-TW" sz="2200" i="1" dirty="0" smtClean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0646" y="4242462"/>
                <a:ext cx="6195118" cy="2072362"/>
              </a:xfrm>
              <a:prstGeom prst="rect">
                <a:avLst/>
              </a:prstGeom>
              <a:blipFill>
                <a:blip r:embed="rId5"/>
                <a:stretch>
                  <a:fillRect b="-117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4530894" y="1468970"/>
                <a:ext cx="63235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0894" y="1468970"/>
                <a:ext cx="632353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直線單箭頭接點 103"/>
          <p:cNvCxnSpPr/>
          <p:nvPr/>
        </p:nvCxnSpPr>
        <p:spPr>
          <a:xfrm flipV="1">
            <a:off x="839171" y="2308799"/>
            <a:ext cx="1686350" cy="1588450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單箭頭接點 78"/>
          <p:cNvCxnSpPr/>
          <p:nvPr/>
        </p:nvCxnSpPr>
        <p:spPr>
          <a:xfrm flipV="1">
            <a:off x="839171" y="2055461"/>
            <a:ext cx="1576840" cy="0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群組 90"/>
          <p:cNvGrpSpPr/>
          <p:nvPr/>
        </p:nvGrpSpPr>
        <p:grpSpPr>
          <a:xfrm>
            <a:off x="3811821" y="1689268"/>
            <a:ext cx="574158" cy="574158"/>
            <a:chOff x="5170781" y="1854574"/>
            <a:chExt cx="574158" cy="574158"/>
          </a:xfrm>
          <a:noFill/>
        </p:grpSpPr>
        <p:sp>
          <p:nvSpPr>
            <p:cNvPr id="13" name="橢圓 8"/>
            <p:cNvSpPr/>
            <p:nvPr/>
          </p:nvSpPr>
          <p:spPr>
            <a:xfrm>
              <a:off x="5170781" y="1854574"/>
              <a:ext cx="574158" cy="574158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手繪多邊形 17"/>
            <p:cNvSpPr/>
            <p:nvPr/>
          </p:nvSpPr>
          <p:spPr>
            <a:xfrm>
              <a:off x="5232704" y="1980522"/>
              <a:ext cx="469900" cy="354083"/>
            </a:xfrm>
            <a:custGeom>
              <a:avLst/>
              <a:gdLst>
                <a:gd name="connsiteX0" fmla="*/ 469900 w 469900"/>
                <a:gd name="connsiteY0" fmla="*/ 5192 h 354083"/>
                <a:gd name="connsiteX1" fmla="*/ 254000 w 469900"/>
                <a:gd name="connsiteY1" fmla="*/ 43292 h 354083"/>
                <a:gd name="connsiteX2" fmla="*/ 139700 w 469900"/>
                <a:gd name="connsiteY2" fmla="*/ 322692 h 354083"/>
                <a:gd name="connsiteX3" fmla="*/ 0 w 469900"/>
                <a:gd name="connsiteY3" fmla="*/ 335392 h 354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9900" h="354083">
                  <a:moveTo>
                    <a:pt x="469900" y="5192"/>
                  </a:moveTo>
                  <a:cubicBezTo>
                    <a:pt x="389466" y="-2217"/>
                    <a:pt x="309033" y="-9625"/>
                    <a:pt x="254000" y="43292"/>
                  </a:cubicBezTo>
                  <a:cubicBezTo>
                    <a:pt x="198967" y="96209"/>
                    <a:pt x="182033" y="274009"/>
                    <a:pt x="139700" y="322692"/>
                  </a:cubicBezTo>
                  <a:cubicBezTo>
                    <a:pt x="97367" y="371375"/>
                    <a:pt x="48683" y="353383"/>
                    <a:pt x="0" y="335392"/>
                  </a:cubicBezTo>
                </a:path>
              </a:pathLst>
            </a:cu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9" name="群組 100"/>
          <p:cNvGrpSpPr/>
          <p:nvPr/>
        </p:nvGrpSpPr>
        <p:grpSpPr>
          <a:xfrm>
            <a:off x="2448284" y="1835239"/>
            <a:ext cx="474993" cy="425277"/>
            <a:chOff x="3357891" y="3538413"/>
            <a:chExt cx="474993" cy="425277"/>
          </a:xfrm>
          <a:noFill/>
        </p:grpSpPr>
        <p:sp>
          <p:nvSpPr>
            <p:cNvPr id="20" name="矩形 101"/>
            <p:cNvSpPr/>
            <p:nvPr/>
          </p:nvSpPr>
          <p:spPr>
            <a:xfrm>
              <a:off x="3357891" y="3538413"/>
              <a:ext cx="474993" cy="425277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aphicFrame>
          <p:nvGraphicFramePr>
            <p:cNvPr id="21" name="Object 12"/>
            <p:cNvGraphicFramePr>
              <a:graphicFrameLocks noChangeAspect="1"/>
            </p:cNvGraphicFramePr>
            <p:nvPr/>
          </p:nvGraphicFramePr>
          <p:xfrm>
            <a:off x="3435128" y="3545009"/>
            <a:ext cx="385763" cy="3873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170" name="方程式" r:id="rId7" imgW="139680" imgH="139680" progId="Equation.3">
                    <p:embed/>
                  </p:oleObj>
                </mc:Choice>
                <mc:Fallback>
                  <p:oleObj name="方程式" r:id="rId7" imgW="139680" imgH="139680" progId="Equation.3">
                    <p:embed/>
                    <p:pic>
                      <p:nvPicPr>
                        <p:cNvPr id="21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35128" y="3545009"/>
                          <a:ext cx="385763" cy="387350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</p:grpSp>
      <p:cxnSp>
        <p:nvCxnSpPr>
          <p:cNvPr id="22" name="直線單箭頭接點 105"/>
          <p:cNvCxnSpPr/>
          <p:nvPr/>
        </p:nvCxnSpPr>
        <p:spPr>
          <a:xfrm flipV="1">
            <a:off x="2923277" y="2012995"/>
            <a:ext cx="83935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字方塊 54"/>
              <p:cNvSpPr txBox="1"/>
              <p:nvPr/>
            </p:nvSpPr>
            <p:spPr>
              <a:xfrm>
                <a:off x="389234" y="2592630"/>
                <a:ext cx="436145" cy="43088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26" name="文字方塊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234" y="2592630"/>
                <a:ext cx="436145" cy="43088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字方塊 55"/>
              <p:cNvSpPr txBox="1"/>
              <p:nvPr/>
            </p:nvSpPr>
            <p:spPr>
              <a:xfrm>
                <a:off x="392481" y="3636102"/>
                <a:ext cx="436145" cy="43088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27" name="文字方塊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481" y="3636102"/>
                <a:ext cx="436145" cy="43088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1252318" y="1478790"/>
                <a:ext cx="828560" cy="55361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zh-TW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2318" y="1478790"/>
                <a:ext cx="828560" cy="55361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3060116" y="1515693"/>
                <a:ext cx="62568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0116" y="1515693"/>
                <a:ext cx="625684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直線單箭頭接點 105"/>
          <p:cNvCxnSpPr/>
          <p:nvPr/>
        </p:nvCxnSpPr>
        <p:spPr>
          <a:xfrm flipV="1">
            <a:off x="4397580" y="1996432"/>
            <a:ext cx="839358" cy="0"/>
          </a:xfrm>
          <a:prstGeom prst="straightConnector1">
            <a:avLst/>
          </a:prstGeom>
          <a:ln w="25400">
            <a:solidFill>
              <a:srgbClr val="00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單箭頭接點 103"/>
          <p:cNvCxnSpPr/>
          <p:nvPr/>
        </p:nvCxnSpPr>
        <p:spPr>
          <a:xfrm>
            <a:off x="817262" y="2076824"/>
            <a:ext cx="1609113" cy="1774721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單箭頭接點 78"/>
          <p:cNvCxnSpPr/>
          <p:nvPr/>
        </p:nvCxnSpPr>
        <p:spPr>
          <a:xfrm flipV="1">
            <a:off x="871444" y="3897249"/>
            <a:ext cx="1576840" cy="0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群組 100"/>
          <p:cNvGrpSpPr/>
          <p:nvPr/>
        </p:nvGrpSpPr>
        <p:grpSpPr>
          <a:xfrm>
            <a:off x="2451599" y="3617657"/>
            <a:ext cx="474993" cy="425277"/>
            <a:chOff x="3357891" y="3538413"/>
            <a:chExt cx="474993" cy="425277"/>
          </a:xfrm>
          <a:noFill/>
        </p:grpSpPr>
        <p:sp>
          <p:nvSpPr>
            <p:cNvPr id="37" name="矩形 101"/>
            <p:cNvSpPr/>
            <p:nvPr/>
          </p:nvSpPr>
          <p:spPr>
            <a:xfrm>
              <a:off x="3357891" y="3538413"/>
              <a:ext cx="474993" cy="425277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aphicFrame>
          <p:nvGraphicFramePr>
            <p:cNvPr id="38" name="Object 12"/>
            <p:cNvGraphicFramePr>
              <a:graphicFrameLocks noChangeAspect="1"/>
            </p:cNvGraphicFramePr>
            <p:nvPr/>
          </p:nvGraphicFramePr>
          <p:xfrm>
            <a:off x="3435128" y="3545009"/>
            <a:ext cx="385763" cy="3873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171" name="方程式" r:id="rId7" imgW="139680" imgH="139680" progId="Equation.3">
                    <p:embed/>
                  </p:oleObj>
                </mc:Choice>
                <mc:Fallback>
                  <p:oleObj name="方程式" r:id="rId7" imgW="139680" imgH="139680" progId="Equation.3">
                    <p:embed/>
                    <p:pic>
                      <p:nvPicPr>
                        <p:cNvPr id="38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35128" y="3545009"/>
                          <a:ext cx="385763" cy="387350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/>
              <p:cNvSpPr/>
              <p:nvPr/>
            </p:nvSpPr>
            <p:spPr>
              <a:xfrm>
                <a:off x="1360251" y="2138361"/>
                <a:ext cx="828560" cy="55361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21</m:t>
                          </m:r>
                        </m:sub>
                        <m:sup>
                          <m:r>
                            <a:rPr lang="en-US" altLang="zh-TW" sz="24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9" name="Rectangle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0251" y="2138361"/>
                <a:ext cx="828560" cy="553613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/>
              <p:cNvSpPr/>
              <p:nvPr/>
            </p:nvSpPr>
            <p:spPr>
              <a:xfrm>
                <a:off x="1902958" y="2984430"/>
                <a:ext cx="828560" cy="55361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zh-TW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0" name="Rectangle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2958" y="2984430"/>
                <a:ext cx="828560" cy="553613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/>
              <p:cNvSpPr/>
              <p:nvPr/>
            </p:nvSpPr>
            <p:spPr>
              <a:xfrm>
                <a:off x="1284094" y="3090427"/>
                <a:ext cx="828560" cy="55361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r>
                            <a:rPr lang="en-US" altLang="zh-TW" sz="24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1" name="Rectangle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4094" y="3090427"/>
                <a:ext cx="828560" cy="553613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3" name="群組 90"/>
          <p:cNvGrpSpPr/>
          <p:nvPr/>
        </p:nvGrpSpPr>
        <p:grpSpPr>
          <a:xfrm>
            <a:off x="3835012" y="3541259"/>
            <a:ext cx="574158" cy="574158"/>
            <a:chOff x="5170781" y="1854574"/>
            <a:chExt cx="574158" cy="574158"/>
          </a:xfrm>
          <a:noFill/>
        </p:grpSpPr>
        <p:sp>
          <p:nvSpPr>
            <p:cNvPr id="44" name="橢圓 8"/>
            <p:cNvSpPr/>
            <p:nvPr/>
          </p:nvSpPr>
          <p:spPr>
            <a:xfrm>
              <a:off x="5170781" y="1854574"/>
              <a:ext cx="574158" cy="574158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5" name="手繪多邊形 17"/>
            <p:cNvSpPr/>
            <p:nvPr/>
          </p:nvSpPr>
          <p:spPr>
            <a:xfrm>
              <a:off x="5232704" y="1980522"/>
              <a:ext cx="469900" cy="354083"/>
            </a:xfrm>
            <a:custGeom>
              <a:avLst/>
              <a:gdLst>
                <a:gd name="connsiteX0" fmla="*/ 469900 w 469900"/>
                <a:gd name="connsiteY0" fmla="*/ 5192 h 354083"/>
                <a:gd name="connsiteX1" fmla="*/ 254000 w 469900"/>
                <a:gd name="connsiteY1" fmla="*/ 43292 h 354083"/>
                <a:gd name="connsiteX2" fmla="*/ 139700 w 469900"/>
                <a:gd name="connsiteY2" fmla="*/ 322692 h 354083"/>
                <a:gd name="connsiteX3" fmla="*/ 0 w 469900"/>
                <a:gd name="connsiteY3" fmla="*/ 335392 h 354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9900" h="354083">
                  <a:moveTo>
                    <a:pt x="469900" y="5192"/>
                  </a:moveTo>
                  <a:cubicBezTo>
                    <a:pt x="389466" y="-2217"/>
                    <a:pt x="309033" y="-9625"/>
                    <a:pt x="254000" y="43292"/>
                  </a:cubicBezTo>
                  <a:cubicBezTo>
                    <a:pt x="198967" y="96209"/>
                    <a:pt x="182033" y="274009"/>
                    <a:pt x="139700" y="322692"/>
                  </a:cubicBezTo>
                  <a:cubicBezTo>
                    <a:pt x="97367" y="371375"/>
                    <a:pt x="48683" y="353383"/>
                    <a:pt x="0" y="335392"/>
                  </a:cubicBezTo>
                </a:path>
              </a:pathLst>
            </a:cu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cxnSp>
        <p:nvCxnSpPr>
          <p:cNvPr id="47" name="直線單箭頭接點 105"/>
          <p:cNvCxnSpPr/>
          <p:nvPr/>
        </p:nvCxnSpPr>
        <p:spPr>
          <a:xfrm flipV="1">
            <a:off x="4420771" y="3848423"/>
            <a:ext cx="839358" cy="0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單箭頭接點 105"/>
          <p:cNvCxnSpPr/>
          <p:nvPr/>
        </p:nvCxnSpPr>
        <p:spPr>
          <a:xfrm flipV="1">
            <a:off x="2976287" y="3835166"/>
            <a:ext cx="83935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單箭頭接點 103"/>
          <p:cNvCxnSpPr/>
          <p:nvPr/>
        </p:nvCxnSpPr>
        <p:spPr>
          <a:xfrm flipV="1">
            <a:off x="5255448" y="2242535"/>
            <a:ext cx="1686350" cy="1588450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單箭頭接點 78"/>
          <p:cNvCxnSpPr/>
          <p:nvPr/>
        </p:nvCxnSpPr>
        <p:spPr>
          <a:xfrm flipV="1">
            <a:off x="5255448" y="1989197"/>
            <a:ext cx="1576840" cy="0"/>
          </a:xfrm>
          <a:prstGeom prst="straightConnector1">
            <a:avLst/>
          </a:prstGeom>
          <a:ln w="25400">
            <a:solidFill>
              <a:srgbClr val="00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群組 90"/>
          <p:cNvGrpSpPr/>
          <p:nvPr/>
        </p:nvGrpSpPr>
        <p:grpSpPr>
          <a:xfrm>
            <a:off x="8228098" y="1623004"/>
            <a:ext cx="574158" cy="574158"/>
            <a:chOff x="5170781" y="1854574"/>
            <a:chExt cx="574158" cy="574158"/>
          </a:xfrm>
          <a:noFill/>
        </p:grpSpPr>
        <p:sp>
          <p:nvSpPr>
            <p:cNvPr id="52" name="橢圓 8"/>
            <p:cNvSpPr/>
            <p:nvPr/>
          </p:nvSpPr>
          <p:spPr>
            <a:xfrm>
              <a:off x="5170781" y="1854574"/>
              <a:ext cx="574158" cy="574158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3" name="手繪多邊形 17"/>
            <p:cNvSpPr/>
            <p:nvPr/>
          </p:nvSpPr>
          <p:spPr>
            <a:xfrm>
              <a:off x="5232704" y="1980522"/>
              <a:ext cx="469900" cy="354083"/>
            </a:xfrm>
            <a:custGeom>
              <a:avLst/>
              <a:gdLst>
                <a:gd name="connsiteX0" fmla="*/ 469900 w 469900"/>
                <a:gd name="connsiteY0" fmla="*/ 5192 h 354083"/>
                <a:gd name="connsiteX1" fmla="*/ 254000 w 469900"/>
                <a:gd name="connsiteY1" fmla="*/ 43292 h 354083"/>
                <a:gd name="connsiteX2" fmla="*/ 139700 w 469900"/>
                <a:gd name="connsiteY2" fmla="*/ 322692 h 354083"/>
                <a:gd name="connsiteX3" fmla="*/ 0 w 469900"/>
                <a:gd name="connsiteY3" fmla="*/ 335392 h 354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9900" h="354083">
                  <a:moveTo>
                    <a:pt x="469900" y="5192"/>
                  </a:moveTo>
                  <a:cubicBezTo>
                    <a:pt x="389466" y="-2217"/>
                    <a:pt x="309033" y="-9625"/>
                    <a:pt x="254000" y="43292"/>
                  </a:cubicBezTo>
                  <a:cubicBezTo>
                    <a:pt x="198967" y="96209"/>
                    <a:pt x="182033" y="274009"/>
                    <a:pt x="139700" y="322692"/>
                  </a:cubicBezTo>
                  <a:cubicBezTo>
                    <a:pt x="97367" y="371375"/>
                    <a:pt x="48683" y="353383"/>
                    <a:pt x="0" y="335392"/>
                  </a:cubicBezTo>
                </a:path>
              </a:pathLst>
            </a:cu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55" name="群組 100"/>
          <p:cNvGrpSpPr/>
          <p:nvPr/>
        </p:nvGrpSpPr>
        <p:grpSpPr>
          <a:xfrm>
            <a:off x="6864561" y="1768975"/>
            <a:ext cx="474993" cy="425277"/>
            <a:chOff x="3357891" y="3538413"/>
            <a:chExt cx="474993" cy="425277"/>
          </a:xfrm>
          <a:noFill/>
        </p:grpSpPr>
        <p:sp>
          <p:nvSpPr>
            <p:cNvPr id="56" name="矩形 101"/>
            <p:cNvSpPr/>
            <p:nvPr/>
          </p:nvSpPr>
          <p:spPr>
            <a:xfrm>
              <a:off x="3357891" y="3538413"/>
              <a:ext cx="474993" cy="425277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aphicFrame>
          <p:nvGraphicFramePr>
            <p:cNvPr id="57" name="Object 12"/>
            <p:cNvGraphicFramePr>
              <a:graphicFrameLocks noChangeAspect="1"/>
            </p:cNvGraphicFramePr>
            <p:nvPr/>
          </p:nvGraphicFramePr>
          <p:xfrm>
            <a:off x="3435128" y="3545009"/>
            <a:ext cx="385763" cy="3873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172" name="方程式" r:id="rId7" imgW="139680" imgH="139680" progId="Equation.3">
                    <p:embed/>
                  </p:oleObj>
                </mc:Choice>
                <mc:Fallback>
                  <p:oleObj name="方程式" r:id="rId7" imgW="139680" imgH="139680" progId="Equation.3">
                    <p:embed/>
                    <p:pic>
                      <p:nvPicPr>
                        <p:cNvPr id="57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35128" y="3545009"/>
                          <a:ext cx="385763" cy="387350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</p:grpSp>
      <p:cxnSp>
        <p:nvCxnSpPr>
          <p:cNvPr id="58" name="直線單箭頭接點 105"/>
          <p:cNvCxnSpPr/>
          <p:nvPr/>
        </p:nvCxnSpPr>
        <p:spPr>
          <a:xfrm flipV="1">
            <a:off x="7339554" y="1946731"/>
            <a:ext cx="83935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Rectangle 58"/>
              <p:cNvSpPr/>
              <p:nvPr/>
            </p:nvSpPr>
            <p:spPr>
              <a:xfrm>
                <a:off x="5668595" y="1412526"/>
                <a:ext cx="828560" cy="55361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21</m:t>
                          </m:r>
                        </m:sub>
                        <m:sup>
                          <m:r>
                            <a:rPr lang="en-US" altLang="zh-TW" sz="24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9" name="Rectangle 5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8595" y="1412526"/>
                <a:ext cx="828560" cy="553613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Rectangle 59"/>
              <p:cNvSpPr/>
              <p:nvPr/>
            </p:nvSpPr>
            <p:spPr>
              <a:xfrm>
                <a:off x="7484044" y="1423861"/>
                <a:ext cx="60785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60" name="Rectangle 5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4044" y="1423861"/>
                <a:ext cx="607859" cy="52322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直線單箭頭接點 103"/>
          <p:cNvCxnSpPr/>
          <p:nvPr/>
        </p:nvCxnSpPr>
        <p:spPr>
          <a:xfrm>
            <a:off x="5233539" y="2010560"/>
            <a:ext cx="1609113" cy="1774721"/>
          </a:xfrm>
          <a:prstGeom prst="straightConnector1">
            <a:avLst/>
          </a:prstGeom>
          <a:ln w="25400">
            <a:solidFill>
              <a:srgbClr val="00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單箭頭接點 78"/>
          <p:cNvCxnSpPr/>
          <p:nvPr/>
        </p:nvCxnSpPr>
        <p:spPr>
          <a:xfrm flipV="1">
            <a:off x="5287721" y="3830985"/>
            <a:ext cx="1576840" cy="0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5" name="群組 100"/>
          <p:cNvGrpSpPr/>
          <p:nvPr/>
        </p:nvGrpSpPr>
        <p:grpSpPr>
          <a:xfrm>
            <a:off x="6867876" y="3551393"/>
            <a:ext cx="474993" cy="425277"/>
            <a:chOff x="3357891" y="3538413"/>
            <a:chExt cx="474993" cy="425277"/>
          </a:xfrm>
          <a:noFill/>
        </p:grpSpPr>
        <p:sp>
          <p:nvSpPr>
            <p:cNvPr id="66" name="矩形 101"/>
            <p:cNvSpPr/>
            <p:nvPr/>
          </p:nvSpPr>
          <p:spPr>
            <a:xfrm>
              <a:off x="3357891" y="3538413"/>
              <a:ext cx="474993" cy="425277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aphicFrame>
          <p:nvGraphicFramePr>
            <p:cNvPr id="67" name="Object 12"/>
            <p:cNvGraphicFramePr>
              <a:graphicFrameLocks noChangeAspect="1"/>
            </p:cNvGraphicFramePr>
            <p:nvPr/>
          </p:nvGraphicFramePr>
          <p:xfrm>
            <a:off x="3435128" y="3545009"/>
            <a:ext cx="385763" cy="3873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173" name="方程式" r:id="rId7" imgW="139680" imgH="139680" progId="Equation.3">
                    <p:embed/>
                  </p:oleObj>
                </mc:Choice>
                <mc:Fallback>
                  <p:oleObj name="方程式" r:id="rId7" imgW="139680" imgH="139680" progId="Equation.3">
                    <p:embed/>
                    <p:pic>
                      <p:nvPicPr>
                        <p:cNvPr id="67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35128" y="3545009"/>
                          <a:ext cx="385763" cy="387350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Rectangle 67"/>
              <p:cNvSpPr/>
              <p:nvPr/>
            </p:nvSpPr>
            <p:spPr>
              <a:xfrm>
                <a:off x="5063809" y="2260663"/>
                <a:ext cx="828560" cy="5539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r>
                            <a:rPr lang="en-US" altLang="zh-TW" sz="24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8" name="Rectangle 6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3809" y="2260663"/>
                <a:ext cx="828560" cy="553998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ectangle 68"/>
              <p:cNvSpPr/>
              <p:nvPr/>
            </p:nvSpPr>
            <p:spPr>
              <a:xfrm>
                <a:off x="5168322" y="2864854"/>
                <a:ext cx="828560" cy="5539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31</m:t>
                          </m:r>
                        </m:sub>
                        <m:sup>
                          <m:r>
                            <a:rPr lang="en-US" altLang="zh-TW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9" name="Rectangle 6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8322" y="2864854"/>
                <a:ext cx="828560" cy="553998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Rectangle 69"/>
              <p:cNvSpPr/>
              <p:nvPr/>
            </p:nvSpPr>
            <p:spPr>
              <a:xfrm>
                <a:off x="5731544" y="3751530"/>
                <a:ext cx="828560" cy="5539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32</m:t>
                          </m:r>
                        </m:sub>
                        <m:sup>
                          <m:r>
                            <a:rPr lang="en-US" altLang="zh-TW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70" name="Rectangle 6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1544" y="3751530"/>
                <a:ext cx="828560" cy="553998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1" name="群組 90"/>
          <p:cNvGrpSpPr/>
          <p:nvPr/>
        </p:nvGrpSpPr>
        <p:grpSpPr>
          <a:xfrm>
            <a:off x="8251289" y="3474995"/>
            <a:ext cx="574158" cy="574158"/>
            <a:chOff x="5170781" y="1854574"/>
            <a:chExt cx="574158" cy="574158"/>
          </a:xfrm>
          <a:noFill/>
        </p:grpSpPr>
        <p:sp>
          <p:nvSpPr>
            <p:cNvPr id="72" name="橢圓 8"/>
            <p:cNvSpPr/>
            <p:nvPr/>
          </p:nvSpPr>
          <p:spPr>
            <a:xfrm>
              <a:off x="5170781" y="1854574"/>
              <a:ext cx="574158" cy="574158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3" name="手繪多邊形 17"/>
            <p:cNvSpPr/>
            <p:nvPr/>
          </p:nvSpPr>
          <p:spPr>
            <a:xfrm>
              <a:off x="5232704" y="1980522"/>
              <a:ext cx="469900" cy="354083"/>
            </a:xfrm>
            <a:custGeom>
              <a:avLst/>
              <a:gdLst>
                <a:gd name="connsiteX0" fmla="*/ 469900 w 469900"/>
                <a:gd name="connsiteY0" fmla="*/ 5192 h 354083"/>
                <a:gd name="connsiteX1" fmla="*/ 254000 w 469900"/>
                <a:gd name="connsiteY1" fmla="*/ 43292 h 354083"/>
                <a:gd name="connsiteX2" fmla="*/ 139700 w 469900"/>
                <a:gd name="connsiteY2" fmla="*/ 322692 h 354083"/>
                <a:gd name="connsiteX3" fmla="*/ 0 w 469900"/>
                <a:gd name="connsiteY3" fmla="*/ 335392 h 354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9900" h="354083">
                  <a:moveTo>
                    <a:pt x="469900" y="5192"/>
                  </a:moveTo>
                  <a:cubicBezTo>
                    <a:pt x="389466" y="-2217"/>
                    <a:pt x="309033" y="-9625"/>
                    <a:pt x="254000" y="43292"/>
                  </a:cubicBezTo>
                  <a:cubicBezTo>
                    <a:pt x="198967" y="96209"/>
                    <a:pt x="182033" y="274009"/>
                    <a:pt x="139700" y="322692"/>
                  </a:cubicBezTo>
                  <a:cubicBezTo>
                    <a:pt x="97367" y="371375"/>
                    <a:pt x="48683" y="353383"/>
                    <a:pt x="0" y="335392"/>
                  </a:cubicBezTo>
                </a:path>
              </a:pathLst>
            </a:cu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cxnSp>
        <p:nvCxnSpPr>
          <p:cNvPr id="75" name="直線單箭頭接點 105"/>
          <p:cNvCxnSpPr/>
          <p:nvPr/>
        </p:nvCxnSpPr>
        <p:spPr>
          <a:xfrm flipV="1">
            <a:off x="8837048" y="3782159"/>
            <a:ext cx="83935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線單箭頭接點 105"/>
          <p:cNvCxnSpPr/>
          <p:nvPr/>
        </p:nvCxnSpPr>
        <p:spPr>
          <a:xfrm flipV="1">
            <a:off x="7392564" y="3768902"/>
            <a:ext cx="83935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Rectangle 76"/>
              <p:cNvSpPr/>
              <p:nvPr/>
            </p:nvSpPr>
            <p:spPr>
              <a:xfrm>
                <a:off x="7485196" y="3216302"/>
                <a:ext cx="61613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77" name="Rectangle 7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5196" y="3216302"/>
                <a:ext cx="616131" cy="52322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Rectangle 77"/>
              <p:cNvSpPr/>
              <p:nvPr/>
            </p:nvSpPr>
            <p:spPr>
              <a:xfrm>
                <a:off x="3867711" y="1309825"/>
                <a:ext cx="48519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78" name="Rectangle 7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7711" y="1309825"/>
                <a:ext cx="485197" cy="52322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Rectangle 78"/>
              <p:cNvSpPr/>
              <p:nvPr/>
            </p:nvSpPr>
            <p:spPr>
              <a:xfrm>
                <a:off x="3920721" y="3151878"/>
                <a:ext cx="48519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79" name="Rectangle 7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0721" y="3151878"/>
                <a:ext cx="485197" cy="52322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Rectangle 79"/>
              <p:cNvSpPr/>
              <p:nvPr/>
            </p:nvSpPr>
            <p:spPr>
              <a:xfrm>
                <a:off x="8323747" y="1273384"/>
                <a:ext cx="39959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brk m:alnAt="7"/>
                        </m:rPr>
                        <a:rPr lang="zh-TW" altLang="en-US" i="1">
                          <a:latin typeface="Cambria Math" panose="02040503050406030204" pitchFamily="18" charset="0"/>
                        </a:rPr>
                        <m:t>𝜑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80" name="Rectangle 7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3747" y="1273384"/>
                <a:ext cx="399597" cy="369332"/>
              </a:xfrm>
              <a:prstGeom prst="rect">
                <a:avLst/>
              </a:prstGeom>
              <a:blipFill>
                <a:blip r:embed="rId2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Rectangle 80"/>
              <p:cNvSpPr/>
              <p:nvPr/>
            </p:nvSpPr>
            <p:spPr>
              <a:xfrm>
                <a:off x="8383379" y="3062422"/>
                <a:ext cx="39959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brk m:alnAt="7"/>
                        </m:rPr>
                        <a:rPr lang="zh-TW" altLang="en-US" i="1">
                          <a:latin typeface="Cambria Math" panose="02040503050406030204" pitchFamily="18" charset="0"/>
                        </a:rPr>
                        <m:t>𝜑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81" name="Rectangle 8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3379" y="3062422"/>
                <a:ext cx="399597" cy="369332"/>
              </a:xfrm>
              <a:prstGeom prst="rect">
                <a:avLst/>
              </a:prstGeom>
              <a:blipFill>
                <a:blip r:embed="rId25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Rectangle 81"/>
              <p:cNvSpPr/>
              <p:nvPr/>
            </p:nvSpPr>
            <p:spPr>
              <a:xfrm>
                <a:off x="9756392" y="1614320"/>
                <a:ext cx="61478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800" b="1" dirty="0"/>
              </a:p>
            </p:txBody>
          </p:sp>
        </mc:Choice>
        <mc:Fallback xmlns="">
          <p:sp>
            <p:nvSpPr>
              <p:cNvPr id="82" name="Rectangle 8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56392" y="1614320"/>
                <a:ext cx="614784" cy="523220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Rectangle 82"/>
              <p:cNvSpPr/>
              <p:nvPr/>
            </p:nvSpPr>
            <p:spPr>
              <a:xfrm>
                <a:off x="9769646" y="3456822"/>
                <a:ext cx="62305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800" b="1" dirty="0"/>
              </a:p>
            </p:txBody>
          </p:sp>
        </mc:Choice>
        <mc:Fallback xmlns="">
          <p:sp>
            <p:nvSpPr>
              <p:cNvPr id="83" name="Rectangle 8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69646" y="3456822"/>
                <a:ext cx="623056" cy="523220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Rectangle 4"/>
              <p:cNvSpPr/>
              <p:nvPr/>
            </p:nvSpPr>
            <p:spPr>
              <a:xfrm>
                <a:off x="3139779" y="3299467"/>
                <a:ext cx="63395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74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9779" y="3299467"/>
                <a:ext cx="633955" cy="523220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Rectangle 7"/>
              <p:cNvSpPr/>
              <p:nvPr/>
            </p:nvSpPr>
            <p:spPr>
              <a:xfrm>
                <a:off x="4600166" y="3346263"/>
                <a:ext cx="63235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84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0166" y="3346263"/>
                <a:ext cx="632353" cy="523220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文字方塊 54"/>
              <p:cNvSpPr txBox="1"/>
              <p:nvPr/>
            </p:nvSpPr>
            <p:spPr>
              <a:xfrm>
                <a:off x="406551" y="1757890"/>
                <a:ext cx="280526" cy="43088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85" name="文字方塊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551" y="1757890"/>
                <a:ext cx="280526" cy="430887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6" name="直線單箭頭接點 103"/>
          <p:cNvCxnSpPr/>
          <p:nvPr/>
        </p:nvCxnSpPr>
        <p:spPr>
          <a:xfrm flipV="1">
            <a:off x="826031" y="2207825"/>
            <a:ext cx="1626971" cy="669733"/>
          </a:xfrm>
          <a:prstGeom prst="straightConnector1">
            <a:avLst/>
          </a:prstGeom>
          <a:ln w="25400">
            <a:solidFill>
              <a:srgbClr val="00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線單箭頭接點 78"/>
          <p:cNvCxnSpPr/>
          <p:nvPr/>
        </p:nvCxnSpPr>
        <p:spPr>
          <a:xfrm>
            <a:off x="817262" y="2877558"/>
            <a:ext cx="1598749" cy="991925"/>
          </a:xfrm>
          <a:prstGeom prst="straightConnector1">
            <a:avLst/>
          </a:prstGeom>
          <a:ln w="25400">
            <a:solidFill>
              <a:srgbClr val="00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Rectangle 2"/>
              <p:cNvSpPr/>
              <p:nvPr/>
            </p:nvSpPr>
            <p:spPr>
              <a:xfrm>
                <a:off x="2059351" y="2452070"/>
                <a:ext cx="828560" cy="55361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31</m:t>
                          </m:r>
                        </m:sub>
                        <m:sup>
                          <m:r>
                            <a:rPr lang="en-US" altLang="zh-TW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zh-TW" altLang="en-US" sz="24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88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9351" y="2452070"/>
                <a:ext cx="828560" cy="553613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Rectangle 2"/>
              <p:cNvSpPr/>
              <p:nvPr/>
            </p:nvSpPr>
            <p:spPr>
              <a:xfrm>
                <a:off x="1266176" y="3643558"/>
                <a:ext cx="828560" cy="55361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32</m:t>
                          </m:r>
                        </m:sub>
                        <m:sup>
                          <m:r>
                            <a:rPr lang="en-US" altLang="zh-TW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zh-TW" altLang="en-US" sz="24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89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6176" y="3643558"/>
                <a:ext cx="828560" cy="553613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文字方塊 54"/>
              <p:cNvSpPr txBox="1"/>
              <p:nvPr/>
            </p:nvSpPr>
            <p:spPr>
              <a:xfrm>
                <a:off x="4652968" y="829632"/>
                <a:ext cx="280526" cy="43088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90" name="文字方塊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2968" y="829632"/>
                <a:ext cx="280526" cy="430887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1" name="直線單箭頭接點 103"/>
          <p:cNvCxnSpPr>
            <a:stCxn id="90" idx="3"/>
          </p:cNvCxnSpPr>
          <p:nvPr/>
        </p:nvCxnSpPr>
        <p:spPr>
          <a:xfrm>
            <a:off x="4933494" y="1045076"/>
            <a:ext cx="1909158" cy="802970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線單箭頭接點 103"/>
          <p:cNvCxnSpPr/>
          <p:nvPr/>
        </p:nvCxnSpPr>
        <p:spPr>
          <a:xfrm>
            <a:off x="4920089" y="1270935"/>
            <a:ext cx="1961385" cy="2341727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Rectangle 58"/>
              <p:cNvSpPr/>
              <p:nvPr/>
            </p:nvSpPr>
            <p:spPr>
              <a:xfrm>
                <a:off x="5072221" y="627793"/>
                <a:ext cx="828560" cy="55361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zh-TW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93" name="Rectangle 5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2221" y="627793"/>
                <a:ext cx="828560" cy="553613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Rectangle 39"/>
              <p:cNvSpPr/>
              <p:nvPr/>
            </p:nvSpPr>
            <p:spPr>
              <a:xfrm>
                <a:off x="4860903" y="1204123"/>
                <a:ext cx="828560" cy="5539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zh-TW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94" name="Rectangle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0903" y="1204123"/>
                <a:ext cx="828560" cy="553998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矩形 27"/>
              <p:cNvSpPr/>
              <p:nvPr/>
            </p:nvSpPr>
            <p:spPr>
              <a:xfrm>
                <a:off x="7662139" y="2329737"/>
                <a:ext cx="4436343" cy="87107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>
                          <a:solidFill>
                            <a:srgbClr val="FF00FF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zh-TW" i="1">
                          <a:solidFill>
                            <a:srgbClr val="FF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TW" i="1">
                              <a:solidFill>
                                <a:srgbClr val="FF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i="1">
                              <a:solidFill>
                                <a:srgbClr val="FF00FF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TW" i="1">
                              <a:solidFill>
                                <a:srgbClr val="FF00FF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i="1">
                              <a:solidFill>
                                <a:srgbClr val="FF00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  <m:e>
                          <m:r>
                            <a:rPr lang="en-US" altLang="zh-TW" i="1">
                              <a:solidFill>
                                <a:srgbClr val="FF00FF"/>
                              </a:solidFill>
                              <a:latin typeface="Cambria Math" panose="02040503050406030204" pitchFamily="18" charset="0"/>
                            </a:rPr>
                            <m:t>(−</m:t>
                          </m:r>
                          <m:sSub>
                            <m:sSubPr>
                              <m:ctrlPr>
                                <a:rPr lang="en-US" altLang="zh-TW" i="1">
                                  <a:solidFill>
                                    <a:srgbClr val="FF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solidFill>
                                    <a:srgbClr val="FF00FF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TW" i="1">
                                  <a:solidFill>
                                    <a:srgbClr val="FF00FF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altLang="zh-TW" i="1">
                                  <a:solidFill>
                                    <a:srgbClr val="FF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TW">
                                  <a:solidFill>
                                    <a:srgbClr val="FF00FF"/>
                                  </a:solidFill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zh-TW" i="1">
                                      <a:solidFill>
                                        <a:srgbClr val="FF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i="1">
                                          <a:solidFill>
                                            <a:srgbClr val="FF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altLang="zh-TW" i="1">
                                              <a:solidFill>
                                                <a:srgbClr val="FF00F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zh-TW" i="1">
                                              <a:solidFill>
                                                <a:srgbClr val="FF00F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altLang="zh-TW" i="1">
                                          <a:solidFill>
                                            <a:srgbClr val="FF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  <m:r>
                            <a:rPr lang="en-US" altLang="zh-TW" i="1">
                              <a:solidFill>
                                <a:srgbClr val="FF00FF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en-US" altLang="zh-TW" i="1">
                                  <a:solidFill>
                                    <a:srgbClr val="FF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i="1">
                                  <a:solidFill>
                                    <a:srgbClr val="FF00FF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altLang="zh-TW" i="1">
                                      <a:solidFill>
                                        <a:srgbClr val="FF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i="1">
                                      <a:solidFill>
                                        <a:srgbClr val="FF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solidFill>
                                        <a:srgbClr val="FF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  <m:func>
                            <m:funcPr>
                              <m:ctrlPr>
                                <a:rPr lang="en-US" altLang="zh-TW" i="1">
                                  <a:solidFill>
                                    <a:srgbClr val="FF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TW">
                                  <a:solidFill>
                                    <a:srgbClr val="FF00FF"/>
                                  </a:solidFill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zh-TW" i="1">
                                      <a:solidFill>
                                        <a:srgbClr val="FF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i="1">
                                      <a:solidFill>
                                        <a:srgbClr val="FF00FF"/>
                                      </a:solidFill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lang="en-US" altLang="zh-TW" i="1">
                                          <a:solidFill>
                                            <a:srgbClr val="FF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altLang="zh-TW" i="1">
                                              <a:solidFill>
                                                <a:srgbClr val="FF00F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zh-TW" i="1">
                                              <a:solidFill>
                                                <a:srgbClr val="FF00F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altLang="zh-TW" i="1">
                                          <a:solidFill>
                                            <a:srgbClr val="FF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zh-TW" i="1">
                                  <a:solidFill>
                                    <a:srgbClr val="FF00FF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8" name="矩形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2139" y="2329737"/>
                <a:ext cx="4436343" cy="871072"/>
              </a:xfrm>
              <a:prstGeom prst="rect">
                <a:avLst/>
              </a:prstGeom>
              <a:blipFill>
                <a:blip r:embed="rId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5" name="直線單箭頭接點 105"/>
          <p:cNvCxnSpPr/>
          <p:nvPr/>
        </p:nvCxnSpPr>
        <p:spPr>
          <a:xfrm>
            <a:off x="8941640" y="1943135"/>
            <a:ext cx="734766" cy="359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線單箭頭接點 103"/>
          <p:cNvCxnSpPr/>
          <p:nvPr/>
        </p:nvCxnSpPr>
        <p:spPr>
          <a:xfrm>
            <a:off x="10059543" y="2170573"/>
            <a:ext cx="0" cy="377526"/>
          </a:xfrm>
          <a:prstGeom prst="straightConnector1">
            <a:avLst/>
          </a:prstGeom>
          <a:ln w="25400">
            <a:solidFill>
              <a:srgbClr val="FF33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線單箭頭接點 103"/>
          <p:cNvCxnSpPr>
            <a:stCxn id="83" idx="0"/>
          </p:cNvCxnSpPr>
          <p:nvPr/>
        </p:nvCxnSpPr>
        <p:spPr>
          <a:xfrm flipV="1">
            <a:off x="10081174" y="2984430"/>
            <a:ext cx="0" cy="472392"/>
          </a:xfrm>
          <a:prstGeom prst="straightConnector1">
            <a:avLst/>
          </a:prstGeom>
          <a:ln w="25400">
            <a:solidFill>
              <a:srgbClr val="FF33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接點 24"/>
          <p:cNvCxnSpPr/>
          <p:nvPr/>
        </p:nvCxnSpPr>
        <p:spPr>
          <a:xfrm flipH="1">
            <a:off x="6071667" y="4401085"/>
            <a:ext cx="10600" cy="2374041"/>
          </a:xfrm>
          <a:prstGeom prst="line">
            <a:avLst/>
          </a:prstGeom>
          <a:ln w="38100">
            <a:solidFill>
              <a:srgbClr val="FF00FF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4136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標題 1">
            <a:extLst>
              <a:ext uri="{FF2B5EF4-FFF2-40B4-BE49-F238E27FC236}">
                <a16:creationId xmlns:a16="http://schemas.microsoft.com/office/drawing/2014/main" id="{0818CCC9-6134-4BE7-9E35-83B29B55B6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3253" y="-63438"/>
            <a:ext cx="8837235" cy="643468"/>
          </a:xfrm>
        </p:spPr>
        <p:txBody>
          <a:bodyPr>
            <a:normAutofit/>
          </a:bodyPr>
          <a:lstStyle/>
          <a:p>
            <a:r>
              <a:rPr lang="en-US" altLang="zh-TW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Update weights using Gradient Descent</a:t>
            </a:r>
            <a:endParaRPr lang="zh-TW" alt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/>
              <p:cNvSpPr/>
              <p:nvPr/>
            </p:nvSpPr>
            <p:spPr>
              <a:xfrm>
                <a:off x="1793253" y="580030"/>
                <a:ext cx="6799554" cy="596855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sz="2400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2400" b="1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TW" sz="2400" b="1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US" altLang="zh-TW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TW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11</m:t>
                                          </m:r>
                                        </m:sub>
                                        <m:sup>
                                          <m:d>
                                            <m:dPr>
                                              <m:ctrlPr>
                                                <a:rPr lang="en-US" altLang="zh-TW" sz="24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zh-TW" sz="24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e>
                                          </m:d>
                                        </m:sup>
                                      </m:sSubSup>
                                    </m:e>
                                  </m:m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US" altLang="zh-TW" sz="2400" i="1">
                                              <a:solidFill>
                                                <a:srgbClr val="0066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TW" sz="2400" i="1">
                                              <a:solidFill>
                                                <a:srgbClr val="0066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400" i="1">
                                              <a:solidFill>
                                                <a:srgbClr val="0066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21</m:t>
                                          </m:r>
                                        </m:sub>
                                        <m:sup>
                                          <m:d>
                                            <m:dPr>
                                              <m:ctrlPr>
                                                <a:rPr lang="en-US" altLang="zh-TW" sz="2400" i="1">
                                                  <a:solidFill>
                                                    <a:srgbClr val="0066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zh-TW" sz="2400" i="1">
                                                  <a:solidFill>
                                                    <a:srgbClr val="0066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e>
                                          </m:d>
                                        </m:sup>
                                      </m:sSubSup>
                                    </m:e>
                                  </m:m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US" altLang="zh-TW" sz="2400" i="1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TW" sz="2400" i="1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400" i="1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31</m:t>
                                          </m:r>
                                        </m:sub>
                                        <m:sup>
                                          <m:d>
                                            <m:dPr>
                                              <m:ctrlPr>
                                                <a:rPr lang="en-US" altLang="zh-TW" sz="2400" i="1">
                                                  <a:solidFill>
                                                    <a:srgbClr val="0000FF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zh-TW" sz="2400" i="1">
                                                  <a:solidFill>
                                                    <a:srgbClr val="0000FF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e>
                                          </m:d>
                                        </m:sup>
                                      </m:sSubSup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TW" sz="2400" b="1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US" altLang="zh-TW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TW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12</m:t>
                                          </m:r>
                                        </m:sub>
                                        <m:sup>
                                          <m:d>
                                            <m:dPr>
                                              <m:ctrlPr>
                                                <a:rPr lang="en-US" altLang="zh-TW" sz="24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zh-TW" sz="24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e>
                                          </m:d>
                                        </m:sup>
                                      </m:sSubSup>
                                    </m:e>
                                  </m:m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US" altLang="zh-TW" sz="2400" i="1">
                                              <a:solidFill>
                                                <a:srgbClr val="0066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TW" sz="2400" i="1">
                                              <a:solidFill>
                                                <a:srgbClr val="0066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400" i="1">
                                              <a:solidFill>
                                                <a:srgbClr val="0066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22</m:t>
                                          </m:r>
                                        </m:sub>
                                        <m:sup>
                                          <m:d>
                                            <m:dPr>
                                              <m:ctrlPr>
                                                <a:rPr lang="en-US" altLang="zh-TW" sz="2400" i="1">
                                                  <a:solidFill>
                                                    <a:srgbClr val="0066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zh-TW" sz="2400" i="1">
                                                  <a:solidFill>
                                                    <a:srgbClr val="0066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e>
                                          </m:d>
                                        </m:sup>
                                      </m:sSubSup>
                                    </m:e>
                                  </m:m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US" altLang="zh-TW" sz="2400" i="1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TW" sz="2400" i="1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400" i="1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32</m:t>
                                          </m:r>
                                        </m:sub>
                                        <m:sup>
                                          <m:d>
                                            <m:dPr>
                                              <m:ctrlPr>
                                                <a:rPr lang="en-US" altLang="zh-TW" sz="2400" i="1">
                                                  <a:solidFill>
                                                    <a:srgbClr val="0000FF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zh-TW" sz="2400" i="1">
                                                  <a:solidFill>
                                                    <a:srgbClr val="0000FF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e>
                                          </m:d>
                                        </m:sup>
                                      </m:sSubSup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lang="en-US" altLang="zh-TW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2400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2400" b="1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TW" sz="2400" b="1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US" altLang="zh-TW" sz="2400" i="1" smtClean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TW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11</m:t>
                                          </m:r>
                                        </m:sub>
                                        <m:sup>
                                          <m:d>
                                            <m:dPr>
                                              <m:ctrlPr>
                                                <a:rPr lang="en-US" altLang="zh-TW" sz="24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zh-TW" sz="2400" b="0" i="1" smtClean="0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e>
                                          </m:d>
                                        </m:sup>
                                      </m:sSubSup>
                                    </m:e>
                                  </m:m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US" altLang="zh-TW" sz="2400" i="1" smtClean="0">
                                              <a:solidFill>
                                                <a:srgbClr val="0066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TW" sz="2400" i="1">
                                              <a:solidFill>
                                                <a:srgbClr val="0066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400" i="1">
                                              <a:solidFill>
                                                <a:srgbClr val="0066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21</m:t>
                                          </m:r>
                                        </m:sub>
                                        <m:sup>
                                          <m:d>
                                            <m:dPr>
                                              <m:ctrlPr>
                                                <a:rPr lang="en-US" altLang="zh-TW" sz="2400" i="1">
                                                  <a:solidFill>
                                                    <a:srgbClr val="0066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zh-TW" sz="2400" b="0" i="1" smtClean="0">
                                                  <a:solidFill>
                                                    <a:srgbClr val="0066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e>
                                          </m:d>
                                        </m:sup>
                                      </m:sSubSup>
                                    </m:e>
                                  </m:m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US" altLang="zh-TW" sz="2400" i="1" smtClean="0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TW" sz="2400" i="1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400" i="1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31</m:t>
                                          </m:r>
                                        </m:sub>
                                        <m:sup>
                                          <m:d>
                                            <m:dPr>
                                              <m:ctrlPr>
                                                <a:rPr lang="en-US" altLang="zh-TW" sz="2400" i="1">
                                                  <a:solidFill>
                                                    <a:srgbClr val="0000FF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zh-TW" sz="2400" b="0" i="1" smtClean="0">
                                                  <a:solidFill>
                                                    <a:srgbClr val="0000FF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e>
                                          </m:d>
                                        </m:sup>
                                      </m:sSubSup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TW" sz="2400" b="1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US" altLang="zh-TW" sz="2400" i="1" smtClean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TW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12</m:t>
                                          </m:r>
                                        </m:sub>
                                        <m:sup>
                                          <m:d>
                                            <m:dPr>
                                              <m:ctrlPr>
                                                <a:rPr lang="en-US" altLang="zh-TW" sz="24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zh-TW" sz="2400" b="0" i="1" smtClean="0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e>
                                          </m:d>
                                        </m:sup>
                                      </m:sSubSup>
                                    </m:e>
                                  </m:m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US" altLang="zh-TW" sz="2400" i="1" smtClean="0">
                                              <a:solidFill>
                                                <a:srgbClr val="0066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TW" sz="2400" i="1">
                                              <a:solidFill>
                                                <a:srgbClr val="0066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400" i="1">
                                              <a:solidFill>
                                                <a:srgbClr val="0066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22</m:t>
                                          </m:r>
                                        </m:sub>
                                        <m:sup>
                                          <m:d>
                                            <m:dPr>
                                              <m:ctrlPr>
                                                <a:rPr lang="en-US" altLang="zh-TW" sz="2400" i="1">
                                                  <a:solidFill>
                                                    <a:srgbClr val="0066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zh-TW" sz="2400" b="0" i="1" smtClean="0">
                                                  <a:solidFill>
                                                    <a:srgbClr val="0066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e>
                                          </m:d>
                                        </m:sup>
                                      </m:sSubSup>
                                    </m:e>
                                  </m:m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US" altLang="zh-TW" sz="2400" i="1" smtClean="0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TW" sz="2400" i="1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400" i="1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32</m:t>
                                          </m:r>
                                        </m:sub>
                                        <m:sup>
                                          <m:d>
                                            <m:dPr>
                                              <m:ctrlPr>
                                                <a:rPr lang="en-US" altLang="zh-TW" sz="2400" i="1">
                                                  <a:solidFill>
                                                    <a:srgbClr val="0000FF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zh-TW" sz="2400" b="0" i="1" smtClean="0">
                                                  <a:solidFill>
                                                    <a:srgbClr val="0000FF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e>
                                          </m:d>
                                        </m:sup>
                                      </m:sSubSup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lang="en-US" altLang="zh-TW" sz="2400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TW" altLang="en-US" sz="2400" b="0" i="1" smtClean="0">
                          <a:latin typeface="Cambria Math" panose="02040503050406030204" pitchFamily="18" charset="0"/>
                        </a:rPr>
                        <m:t>𝛼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2400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2400" b="1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altLang="zh-TW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TW" altLang="en-US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TW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zh-TW" altLang="en-US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Sup>
                                      <m:sSubSupPr>
                                        <m:ctrlPr>
                                          <a:rPr lang="en-US" altLang="zh-TW" sz="24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zh-TW" sz="24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zh-TW" sz="24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11</m:t>
                                        </m:r>
                                      </m:sub>
                                      <m:sup>
                                        <m:r>
                                          <a:rPr lang="en-US" altLang="zh-TW" sz="24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(2)</m:t>
                                        </m:r>
                                      </m:sup>
                                    </m:sSubSup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altLang="zh-TW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TW" altLang="en-US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TW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zh-TW" altLang="en-US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Sup>
                                      <m:sSubSupPr>
                                        <m:ctrlPr>
                                          <a:rPr lang="en-US" altLang="zh-TW" sz="24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zh-TW" sz="24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zh-TW" sz="24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12</m:t>
                                        </m:r>
                                      </m:sub>
                                      <m:sup>
                                        <m:r>
                                          <a:rPr lang="en-US" altLang="zh-TW" sz="24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(2)</m:t>
                                        </m:r>
                                      </m:sup>
                                    </m:sSubSup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altLang="zh-TW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TW" altLang="en-US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TW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zh-TW" altLang="en-US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Sup>
                                      <m:sSubSupPr>
                                        <m:ctrlPr>
                                          <a:rPr lang="en-US" altLang="zh-TW" sz="2400" i="1">
                                            <a:solidFill>
                                              <a:srgbClr val="0066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zh-TW" sz="2400" i="1">
                                            <a:solidFill>
                                              <a:srgbClr val="0066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zh-TW" sz="2400" i="1">
                                            <a:solidFill>
                                              <a:srgbClr val="0066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21</m:t>
                                        </m:r>
                                      </m:sub>
                                      <m:sup>
                                        <m:r>
                                          <a:rPr lang="en-US" altLang="zh-TW" sz="2400" i="1">
                                            <a:solidFill>
                                              <a:srgbClr val="0066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(2)</m:t>
                                        </m:r>
                                      </m:sup>
                                    </m:sSubSup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altLang="zh-TW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TW" altLang="en-US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TW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zh-TW" altLang="en-US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Sup>
                                      <m:sSubSupPr>
                                        <m:ctrlPr>
                                          <a:rPr lang="en-US" altLang="zh-TW" sz="2400" i="1">
                                            <a:solidFill>
                                              <a:srgbClr val="0066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zh-TW" sz="2400" i="1">
                                            <a:solidFill>
                                              <a:srgbClr val="0066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zh-TW" sz="2400" i="1">
                                            <a:solidFill>
                                              <a:srgbClr val="0066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22</m:t>
                                        </m:r>
                                      </m:sub>
                                      <m:sup>
                                        <m:r>
                                          <a:rPr lang="en-US" altLang="zh-TW" sz="2400" i="1">
                                            <a:solidFill>
                                              <a:srgbClr val="0066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(2)</m:t>
                                        </m:r>
                                      </m:sup>
                                    </m:sSubSup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altLang="zh-TW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TW" altLang="en-US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TW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zh-TW" altLang="en-US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Sup>
                                      <m:sSubSupPr>
                                        <m:ctrlPr>
                                          <a:rPr lang="en-US" altLang="zh-TW" sz="2400" i="1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zh-TW" sz="2400" i="1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zh-TW" sz="2400" i="1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31</m:t>
                                        </m:r>
                                      </m:sub>
                                      <m:sup>
                                        <m:r>
                                          <a:rPr lang="en-US" altLang="zh-TW" sz="2400" i="1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(2)</m:t>
                                        </m:r>
                                      </m:sup>
                                    </m:sSubSup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altLang="zh-TW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TW" altLang="en-US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TW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zh-TW" altLang="en-US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Sup>
                                      <m:sSubSupPr>
                                        <m:ctrlPr>
                                          <a:rPr lang="en-US" altLang="zh-TW" sz="2400" i="1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zh-TW" sz="2400" i="1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zh-TW" sz="2400" i="1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32</m:t>
                                        </m:r>
                                      </m:sub>
                                      <m:sup>
                                        <m:r>
                                          <a:rPr lang="en-US" altLang="zh-TW" sz="2400" i="1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(2)</m:t>
                                        </m:r>
                                      </m:sup>
                                    </m:sSubSup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zh-TW" sz="2400" dirty="0" smtClean="0"/>
              </a:p>
              <a:p>
                <a:endParaRPr lang="en-US" altLang="zh-TW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sz="2400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2400" b="1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TW" sz="2400" b="1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US" altLang="zh-TW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TW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11</m:t>
                                          </m:r>
                                        </m:sub>
                                        <m:sup>
                                          <m:d>
                                            <m:dPr>
                                              <m:ctrlPr>
                                                <a:rPr lang="en-US" altLang="zh-TW" sz="24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zh-TW" sz="24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e>
                                          </m:d>
                                        </m:sup>
                                      </m:sSubSup>
                                    </m:e>
                                  </m:m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US" altLang="zh-TW" sz="2400" i="1">
                                              <a:solidFill>
                                                <a:srgbClr val="0066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TW" sz="2400" i="1">
                                              <a:solidFill>
                                                <a:srgbClr val="0066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400" i="1">
                                              <a:solidFill>
                                                <a:srgbClr val="0066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21</m:t>
                                          </m:r>
                                        </m:sub>
                                        <m:sup>
                                          <m:d>
                                            <m:dPr>
                                              <m:ctrlPr>
                                                <a:rPr lang="en-US" altLang="zh-TW" sz="2400" i="1">
                                                  <a:solidFill>
                                                    <a:srgbClr val="0066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zh-TW" sz="2400" i="1">
                                                  <a:solidFill>
                                                    <a:srgbClr val="0066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e>
                                          </m:d>
                                        </m:sup>
                                      </m:sSubSup>
                                    </m:e>
                                  </m:m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US" altLang="zh-TW" sz="2400" i="1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TW" sz="2400" i="1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400" i="1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31</m:t>
                                          </m:r>
                                        </m:sub>
                                        <m:sup>
                                          <m:d>
                                            <m:dPr>
                                              <m:ctrlPr>
                                                <a:rPr lang="en-US" altLang="zh-TW" sz="2400" i="1">
                                                  <a:solidFill>
                                                    <a:srgbClr val="0000FF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zh-TW" sz="2400" i="1">
                                                  <a:solidFill>
                                                    <a:srgbClr val="0000FF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e>
                                          </m:d>
                                        </m:sup>
                                      </m:sSubSup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TW" sz="2400" b="1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US" altLang="zh-TW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TW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12</m:t>
                                          </m:r>
                                        </m:sub>
                                        <m:sup>
                                          <m:d>
                                            <m:dPr>
                                              <m:ctrlPr>
                                                <a:rPr lang="en-US" altLang="zh-TW" sz="24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zh-TW" sz="24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e>
                                          </m:d>
                                        </m:sup>
                                      </m:sSubSup>
                                    </m:e>
                                  </m:m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US" altLang="zh-TW" sz="2400" i="1">
                                              <a:solidFill>
                                                <a:srgbClr val="0066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TW" sz="2400" i="1">
                                              <a:solidFill>
                                                <a:srgbClr val="0066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400" i="1">
                                              <a:solidFill>
                                                <a:srgbClr val="0066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22</m:t>
                                          </m:r>
                                        </m:sub>
                                        <m:sup>
                                          <m:d>
                                            <m:dPr>
                                              <m:ctrlPr>
                                                <a:rPr lang="en-US" altLang="zh-TW" sz="2400" i="1">
                                                  <a:solidFill>
                                                    <a:srgbClr val="0066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zh-TW" sz="2400" i="1">
                                                  <a:solidFill>
                                                    <a:srgbClr val="0066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e>
                                          </m:d>
                                        </m:sup>
                                      </m:sSubSup>
                                    </m:e>
                                  </m:m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US" altLang="zh-TW" sz="2400" i="1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TW" sz="2400" i="1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400" i="1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32</m:t>
                                          </m:r>
                                        </m:sub>
                                        <m:sup>
                                          <m:d>
                                            <m:dPr>
                                              <m:ctrlPr>
                                                <a:rPr lang="en-US" altLang="zh-TW" sz="2400" i="1">
                                                  <a:solidFill>
                                                    <a:srgbClr val="0000FF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zh-TW" sz="2400" i="1">
                                                  <a:solidFill>
                                                    <a:srgbClr val="0000FF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e>
                                          </m:d>
                                        </m:sup>
                                      </m:sSubSup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lang="en-US" altLang="zh-TW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2400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2400" b="1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TW" sz="2400" b="1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US" altLang="zh-TW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TW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11</m:t>
                                          </m:r>
                                        </m:sub>
                                        <m:sup>
                                          <m:d>
                                            <m:dPr>
                                              <m:ctrlPr>
                                                <a:rPr lang="en-US" altLang="zh-TW" sz="24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zh-TW" sz="24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e>
                                          </m:d>
                                        </m:sup>
                                      </m:sSubSup>
                                    </m:e>
                                  </m:m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US" altLang="zh-TW" sz="2400" i="1">
                                              <a:solidFill>
                                                <a:srgbClr val="0066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TW" sz="2400" i="1">
                                              <a:solidFill>
                                                <a:srgbClr val="0066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400" i="1">
                                              <a:solidFill>
                                                <a:srgbClr val="0066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21</m:t>
                                          </m:r>
                                        </m:sub>
                                        <m:sup>
                                          <m:d>
                                            <m:dPr>
                                              <m:ctrlPr>
                                                <a:rPr lang="en-US" altLang="zh-TW" sz="2400" i="1">
                                                  <a:solidFill>
                                                    <a:srgbClr val="0066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zh-TW" sz="2400" i="1">
                                                  <a:solidFill>
                                                    <a:srgbClr val="0066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e>
                                          </m:d>
                                        </m:sup>
                                      </m:sSubSup>
                                    </m:e>
                                  </m:m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US" altLang="zh-TW" sz="2400" i="1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TW" sz="2400" i="1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400" i="1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31</m:t>
                                          </m:r>
                                        </m:sub>
                                        <m:sup>
                                          <m:d>
                                            <m:dPr>
                                              <m:ctrlPr>
                                                <a:rPr lang="en-US" altLang="zh-TW" sz="2400" i="1">
                                                  <a:solidFill>
                                                    <a:srgbClr val="0000FF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zh-TW" sz="2400" i="1">
                                                  <a:solidFill>
                                                    <a:srgbClr val="0000FF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e>
                                          </m:d>
                                        </m:sup>
                                      </m:sSubSup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TW" sz="2400" b="1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US" altLang="zh-TW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TW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12</m:t>
                                          </m:r>
                                        </m:sub>
                                        <m:sup>
                                          <m:d>
                                            <m:dPr>
                                              <m:ctrlPr>
                                                <a:rPr lang="en-US" altLang="zh-TW" sz="24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zh-TW" sz="24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e>
                                          </m:d>
                                        </m:sup>
                                      </m:sSubSup>
                                    </m:e>
                                  </m:m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US" altLang="zh-TW" sz="2400" i="1">
                                              <a:solidFill>
                                                <a:srgbClr val="0066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TW" sz="2400" i="1">
                                              <a:solidFill>
                                                <a:srgbClr val="0066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400" i="1">
                                              <a:solidFill>
                                                <a:srgbClr val="0066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22</m:t>
                                          </m:r>
                                        </m:sub>
                                        <m:sup>
                                          <m:d>
                                            <m:dPr>
                                              <m:ctrlPr>
                                                <a:rPr lang="en-US" altLang="zh-TW" sz="2400" i="1">
                                                  <a:solidFill>
                                                    <a:srgbClr val="0066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zh-TW" sz="2400" i="1">
                                                  <a:solidFill>
                                                    <a:srgbClr val="0066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e>
                                          </m:d>
                                        </m:sup>
                                      </m:sSubSup>
                                    </m:e>
                                  </m:m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US" altLang="zh-TW" sz="2400" i="1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TW" sz="2400" i="1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400" i="1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32</m:t>
                                          </m:r>
                                        </m:sub>
                                        <m:sup>
                                          <m:d>
                                            <m:dPr>
                                              <m:ctrlPr>
                                                <a:rPr lang="en-US" altLang="zh-TW" sz="2400" i="1">
                                                  <a:solidFill>
                                                    <a:srgbClr val="0000FF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zh-TW" sz="2400" i="1">
                                                  <a:solidFill>
                                                    <a:srgbClr val="0000FF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e>
                                          </m:d>
                                        </m:sup>
                                      </m:sSubSup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lang="en-US" altLang="zh-TW" sz="2400" b="1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TW" altLang="en-US" sz="2400" i="1">
                          <a:latin typeface="Cambria Math" panose="02040503050406030204" pitchFamily="18" charset="0"/>
                        </a:rPr>
                        <m:t>𝛼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2400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2400" b="1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altLang="zh-TW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TW" altLang="en-US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TW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zh-TW" altLang="en-US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Sup>
                                      <m:sSubSupPr>
                                        <m:ctrlPr>
                                          <a:rPr lang="en-US" altLang="zh-TW" sz="24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zh-TW" sz="24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zh-TW" sz="24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11</m:t>
                                        </m:r>
                                      </m:sub>
                                      <m:sup>
                                        <m:r>
                                          <a:rPr lang="en-US" altLang="zh-TW" sz="24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en-US" altLang="zh-TW" sz="24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</m:t>
                                        </m:r>
                                        <m:r>
                                          <a:rPr lang="en-US" altLang="zh-TW" sz="24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sup>
                                    </m:sSubSup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altLang="zh-TW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TW" altLang="en-US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TW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zh-TW" altLang="en-US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Sup>
                                      <m:sSubSupPr>
                                        <m:ctrlPr>
                                          <a:rPr lang="en-US" altLang="zh-TW" sz="24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zh-TW" sz="24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zh-TW" sz="24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12</m:t>
                                        </m:r>
                                      </m:sub>
                                      <m:sup>
                                        <m:r>
                                          <a:rPr lang="en-US" altLang="zh-TW" sz="24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en-US" altLang="zh-TW" sz="24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</m:t>
                                        </m:r>
                                        <m:r>
                                          <a:rPr lang="en-US" altLang="zh-TW" sz="24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sup>
                                    </m:sSubSup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altLang="zh-TW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TW" altLang="en-US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TW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zh-TW" altLang="en-US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Sup>
                                      <m:sSubSupPr>
                                        <m:ctrlPr>
                                          <a:rPr lang="en-US" altLang="zh-TW" sz="2400" i="1">
                                            <a:solidFill>
                                              <a:srgbClr val="0066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zh-TW" sz="2400" i="1">
                                            <a:solidFill>
                                              <a:srgbClr val="0066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zh-TW" sz="2400" i="1">
                                            <a:solidFill>
                                              <a:srgbClr val="0066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21</m:t>
                                        </m:r>
                                      </m:sub>
                                      <m:sup>
                                        <m:r>
                                          <a:rPr lang="en-US" altLang="zh-TW" sz="2400" i="1">
                                            <a:solidFill>
                                              <a:srgbClr val="0066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en-US" altLang="zh-TW" sz="2400" b="0" i="1" smtClean="0">
                                            <a:solidFill>
                                              <a:srgbClr val="0066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</m:t>
                                        </m:r>
                                        <m:r>
                                          <a:rPr lang="en-US" altLang="zh-TW" sz="2400" i="1">
                                            <a:solidFill>
                                              <a:srgbClr val="0066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sup>
                                    </m:sSubSup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altLang="zh-TW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TW" altLang="en-US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TW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zh-TW" altLang="en-US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Sup>
                                      <m:sSubSupPr>
                                        <m:ctrlPr>
                                          <a:rPr lang="en-US" altLang="zh-TW" sz="2400" i="1">
                                            <a:solidFill>
                                              <a:srgbClr val="0066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zh-TW" sz="2400" i="1">
                                            <a:solidFill>
                                              <a:srgbClr val="0066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zh-TW" sz="2400" i="1">
                                            <a:solidFill>
                                              <a:srgbClr val="0066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22</m:t>
                                        </m:r>
                                      </m:sub>
                                      <m:sup>
                                        <m:r>
                                          <a:rPr lang="en-US" altLang="zh-TW" sz="2400" i="1">
                                            <a:solidFill>
                                              <a:srgbClr val="0066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en-US" altLang="zh-TW" sz="2400" b="0" i="1" smtClean="0">
                                            <a:solidFill>
                                              <a:srgbClr val="0066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</m:t>
                                        </m:r>
                                        <m:r>
                                          <a:rPr lang="en-US" altLang="zh-TW" sz="2400" i="1">
                                            <a:solidFill>
                                              <a:srgbClr val="0066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sup>
                                    </m:sSubSup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altLang="zh-TW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TW" altLang="en-US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TW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zh-TW" altLang="en-US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Sup>
                                      <m:sSubSupPr>
                                        <m:ctrlPr>
                                          <a:rPr lang="en-US" altLang="zh-TW" sz="2400" i="1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zh-TW" sz="2400" i="1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zh-TW" sz="2400" i="1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31</m:t>
                                        </m:r>
                                      </m:sub>
                                      <m:sup>
                                        <m:r>
                                          <a:rPr lang="en-US" altLang="zh-TW" sz="2400" i="1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en-US" altLang="zh-TW" sz="2400" b="0" i="1" smtClean="0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</m:t>
                                        </m:r>
                                        <m:r>
                                          <a:rPr lang="en-US" altLang="zh-TW" sz="2400" i="1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sup>
                                    </m:sSubSup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altLang="zh-TW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TW" altLang="en-US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TW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zh-TW" altLang="en-US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Sup>
                                      <m:sSubSupPr>
                                        <m:ctrlPr>
                                          <a:rPr lang="en-US" altLang="zh-TW" sz="2400" i="1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zh-TW" sz="2400" i="1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zh-TW" sz="2400" i="1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32</m:t>
                                        </m:r>
                                      </m:sub>
                                      <m:sup>
                                        <m:r>
                                          <a:rPr lang="en-US" altLang="zh-TW" sz="2400" i="1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en-US" altLang="zh-TW" sz="2400" b="0" i="1" smtClean="0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</m:t>
                                        </m:r>
                                        <m:r>
                                          <a:rPr lang="en-US" altLang="zh-TW" sz="2400" i="1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sup>
                                    </m:sSubSup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3253" y="580030"/>
                <a:ext cx="6799554" cy="596855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86075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線單箭頭接點 105"/>
          <p:cNvCxnSpPr/>
          <p:nvPr/>
        </p:nvCxnSpPr>
        <p:spPr>
          <a:xfrm flipV="1">
            <a:off x="508398" y="1161422"/>
            <a:ext cx="83935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59"/>
              <p:cNvSpPr/>
              <p:nvPr/>
            </p:nvSpPr>
            <p:spPr>
              <a:xfrm>
                <a:off x="652888" y="638552"/>
                <a:ext cx="60785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9" name="Rectangle 5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888" y="638552"/>
                <a:ext cx="607859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直線單箭頭接點 105"/>
          <p:cNvCxnSpPr/>
          <p:nvPr/>
        </p:nvCxnSpPr>
        <p:spPr>
          <a:xfrm flipV="1">
            <a:off x="1973620" y="2093205"/>
            <a:ext cx="83935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05"/>
          <p:cNvCxnSpPr/>
          <p:nvPr/>
        </p:nvCxnSpPr>
        <p:spPr>
          <a:xfrm flipV="1">
            <a:off x="529136" y="2079948"/>
            <a:ext cx="83935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76"/>
              <p:cNvSpPr/>
              <p:nvPr/>
            </p:nvSpPr>
            <p:spPr>
              <a:xfrm>
                <a:off x="621768" y="1527348"/>
                <a:ext cx="61613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5" name="Rectangle 7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768" y="1527348"/>
                <a:ext cx="616131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81"/>
              <p:cNvSpPr/>
              <p:nvPr/>
            </p:nvSpPr>
            <p:spPr>
              <a:xfrm>
                <a:off x="2925236" y="829011"/>
                <a:ext cx="61478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800" b="1" dirty="0"/>
              </a:p>
            </p:txBody>
          </p:sp>
        </mc:Choice>
        <mc:Fallback xmlns="">
          <p:sp>
            <p:nvSpPr>
              <p:cNvPr id="18" name="Rectangle 8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5236" y="829011"/>
                <a:ext cx="614784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82"/>
              <p:cNvSpPr/>
              <p:nvPr/>
            </p:nvSpPr>
            <p:spPr>
              <a:xfrm>
                <a:off x="2906218" y="1767868"/>
                <a:ext cx="62305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800" b="1" dirty="0"/>
              </a:p>
            </p:txBody>
          </p:sp>
        </mc:Choice>
        <mc:Fallback xmlns="">
          <p:sp>
            <p:nvSpPr>
              <p:cNvPr id="19" name="Rectangle 8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6218" y="1767868"/>
                <a:ext cx="623056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矩形 19"/>
              <p:cNvSpPr/>
              <p:nvPr/>
            </p:nvSpPr>
            <p:spPr>
              <a:xfrm>
                <a:off x="4216944" y="1528449"/>
                <a:ext cx="4277389" cy="11306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TW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altLang="zh-TW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en-US" altLang="zh-TW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TW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TW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TW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altLang="zh-TW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TW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zh-TW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altLang="zh-TW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zh-TW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altLang="zh-TW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nary>
                      <m:r>
                        <a:rPr lang="en-US" altLang="zh-TW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0" name="矩形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6944" y="1528449"/>
                <a:ext cx="4277389" cy="11306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直線單箭頭接點 105"/>
          <p:cNvCxnSpPr/>
          <p:nvPr/>
        </p:nvCxnSpPr>
        <p:spPr>
          <a:xfrm>
            <a:off x="2041329" y="1161422"/>
            <a:ext cx="803921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103"/>
          <p:cNvCxnSpPr/>
          <p:nvPr/>
        </p:nvCxnSpPr>
        <p:spPr>
          <a:xfrm>
            <a:off x="3437644" y="1159747"/>
            <a:ext cx="779300" cy="650347"/>
          </a:xfrm>
          <a:prstGeom prst="straightConnector1">
            <a:avLst/>
          </a:prstGeom>
          <a:ln w="25400">
            <a:solidFill>
              <a:srgbClr val="FF33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103"/>
          <p:cNvCxnSpPr/>
          <p:nvPr/>
        </p:nvCxnSpPr>
        <p:spPr>
          <a:xfrm flipV="1">
            <a:off x="3437644" y="2324218"/>
            <a:ext cx="779300" cy="545726"/>
          </a:xfrm>
          <a:prstGeom prst="straightConnector1">
            <a:avLst/>
          </a:prstGeom>
          <a:ln w="25400">
            <a:solidFill>
              <a:srgbClr val="FF33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單箭頭接點 105"/>
          <p:cNvCxnSpPr/>
          <p:nvPr/>
        </p:nvCxnSpPr>
        <p:spPr>
          <a:xfrm flipV="1">
            <a:off x="1986169" y="2912581"/>
            <a:ext cx="83935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單箭頭接點 105"/>
          <p:cNvCxnSpPr/>
          <p:nvPr/>
        </p:nvCxnSpPr>
        <p:spPr>
          <a:xfrm flipV="1">
            <a:off x="541685" y="2899324"/>
            <a:ext cx="83935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 76"/>
              <p:cNvSpPr/>
              <p:nvPr/>
            </p:nvSpPr>
            <p:spPr>
              <a:xfrm>
                <a:off x="634317" y="2346724"/>
                <a:ext cx="61613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49" name="Rectangle 7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317" y="2346724"/>
                <a:ext cx="616131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Rectangle 82"/>
              <p:cNvSpPr/>
              <p:nvPr/>
            </p:nvSpPr>
            <p:spPr>
              <a:xfrm>
                <a:off x="2918767" y="2587244"/>
                <a:ext cx="62305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2800" b="1" dirty="0"/>
              </a:p>
            </p:txBody>
          </p:sp>
        </mc:Choice>
        <mc:Fallback xmlns="">
          <p:sp>
            <p:nvSpPr>
              <p:cNvPr id="51" name="Rectangle 8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8767" y="2587244"/>
                <a:ext cx="623056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7" name="直線單箭頭接點 103"/>
          <p:cNvCxnSpPr/>
          <p:nvPr/>
        </p:nvCxnSpPr>
        <p:spPr>
          <a:xfrm>
            <a:off x="3422887" y="2073120"/>
            <a:ext cx="794057" cy="15910"/>
          </a:xfrm>
          <a:prstGeom prst="straightConnector1">
            <a:avLst/>
          </a:prstGeom>
          <a:ln w="25400">
            <a:solidFill>
              <a:srgbClr val="FF33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矩形 64"/>
          <p:cNvSpPr/>
          <p:nvPr/>
        </p:nvSpPr>
        <p:spPr>
          <a:xfrm>
            <a:off x="901988" y="-28464"/>
            <a:ext cx="1011384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3600" b="1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Derivative </a:t>
            </a:r>
            <a:r>
              <a:rPr lang="en-US" altLang="zh-TW" sz="3600" b="1" dirty="0" smtClean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</a:t>
            </a:r>
            <a:r>
              <a:rPr lang="en-US" altLang="zh-TW" sz="3600" b="1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altLang="zh-TW" sz="36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Categorical</a:t>
            </a:r>
            <a:r>
              <a:rPr lang="en-US" altLang="zh-TW" sz="3600" b="1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Cross-Entropy Loss</a:t>
            </a:r>
            <a:endParaRPr lang="en-US" altLang="zh-TW" sz="3600" b="1" i="0" dirty="0">
              <a:solidFill>
                <a:srgbClr val="292929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矩形 65"/>
              <p:cNvSpPr/>
              <p:nvPr/>
            </p:nvSpPr>
            <p:spPr>
              <a:xfrm>
                <a:off x="182052" y="3271075"/>
                <a:ext cx="11553713" cy="350871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TW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altLang="zh-TW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d>
                        <m:dPr>
                          <m:ctrlPr>
                            <a:rPr lang="en-US" altLang="zh-TW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nary>
                            <m:naryPr>
                              <m:chr m:val="∑"/>
                              <m:ctrlPr>
                                <a:rPr lang="en-US" altLang="zh-TW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TW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TW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TW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zh-TW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altLang="zh-TW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TW" sz="24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ln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zh-TW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TW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n-US" altLang="zh-TW" sz="24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altLang="zh-TW" sz="24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altLang="zh-TW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e>
                          </m:nary>
                        </m:e>
                      </m:d>
                      <m:r>
                        <a:rPr lang="en-US" altLang="zh-TW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ctrlPr>
                            <a:rPr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TW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TW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nary>
                      <m:f>
                        <m:fPr>
                          <m:ctrlPr>
                            <a:rPr lang="en-US" altLang="zh-TW" sz="24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func>
                            <m:funcPr>
                              <m:ctrlPr>
                                <a:rPr lang="en-US" altLang="zh-TW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TW" sz="240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zh-TW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sz="24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altLang="zh-TW" sz="2400" i="1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zh-TW" sz="2400" i="1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altLang="zh-TW" sz="24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num>
                        <m:den>
                          <m:r>
                            <a:rPr lang="zh-TW" alt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TW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TW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altLang="zh-TW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                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p>
                          </m:sSup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p>
                          </m:sSup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sup>
                          </m:sSup>
                        </m:den>
                      </m:f>
                    </m:oMath>
                  </m:oMathPara>
                </a14:m>
                <a:endParaRPr lang="en-US" altLang="zh-TW" sz="2400" dirty="0" smtClean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TW" sz="240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func>
                        <m:func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TW" sz="2400" b="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US" altLang="zh-TW" sz="2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sSub>
                                        <m:sSubPr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sup>
                                  </m:sSup>
                                </m:e>
                              </m:nary>
                            </m:e>
                          </m:d>
                        </m:e>
                      </m:func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f>
                        <m:fPr>
                          <m:ctrlPr>
                            <a:rPr lang="en-US" altLang="zh-TW" sz="24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func>
                            <m:funcPr>
                              <m:ctrlPr>
                                <a:rPr lang="en-US" altLang="zh-TW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TW" sz="240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zh-TW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sz="24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altLang="zh-TW" sz="2400" i="1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zh-TW" sz="2400" i="1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altLang="zh-TW" sz="24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num>
                        <m:den>
                          <m:r>
                            <a:rPr lang="zh-TW" alt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TW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TW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num>
                        <m:den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func>
                        <m:func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TW" sz="240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sSub>
                                        <m:sSubPr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sup>
                                  </m:sSup>
                                </m:e>
                              </m:nary>
                            </m:e>
                          </m:d>
                        </m:e>
                      </m:func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TW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TW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TW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altLang="zh-TW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zh-TW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TW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altLang="zh-TW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zh-TW" sz="24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altLang="zh-TW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TW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TW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TW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altLang="zh-TW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en-US" altLang="zh-TW" sz="24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4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altLang="zh-TW" sz="24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en-US" altLang="zh-TW" sz="2400" b="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f>
                        <m:f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nary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US" altLang="zh-TW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TW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TW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  <m:r>
                            <a:rPr lang="en-US" altLang="zh-TW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zh-TW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US" altLang="zh-TW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TW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TW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</m:e>
                      </m:nary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nary>
                        <m:naryPr>
                          <m:chr m:val="∑"/>
                          <m:ctrlPr>
                            <a:rPr lang="en-US" altLang="zh-TW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TW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TW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TW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nary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zh-TW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TW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6" name="矩形 6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052" y="3271075"/>
                <a:ext cx="11553713" cy="350871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7" name="圖片 6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11610" y="848619"/>
            <a:ext cx="841676" cy="236171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8" name="矩形 67"/>
              <p:cNvSpPr/>
              <p:nvPr/>
            </p:nvSpPr>
            <p:spPr>
              <a:xfrm>
                <a:off x="1555965" y="425121"/>
                <a:ext cx="48519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68" name="矩形 6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5965" y="425121"/>
                <a:ext cx="485197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矩形 69"/>
              <p:cNvSpPr/>
              <p:nvPr/>
            </p:nvSpPr>
            <p:spPr>
              <a:xfrm>
                <a:off x="9023559" y="1220005"/>
                <a:ext cx="2400144" cy="18158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28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TW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8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TW" sz="28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TW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8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TW" sz="28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TW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8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TW" sz="2800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zh-TW" sz="2800" dirty="0" smtClean="0"/>
              </a:p>
              <a:p>
                <a:r>
                  <a:rPr lang="en-US" altLang="zh-TW" sz="2800" b="0" dirty="0" smtClean="0"/>
                  <a:t> </a:t>
                </a:r>
                <a14:m>
                  <m:oMath xmlns:m="http://schemas.openxmlformats.org/officeDocument/2006/math">
                    <m:r>
                      <a:rPr lang="en-US" altLang="zh-TW" sz="28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TW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TW" sz="280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zh-TW" sz="2800" dirty="0" smtClean="0"/>
                  <a:t>,</a:t>
                </a:r>
              </a:p>
              <a:p>
                <a:r>
                  <a:rPr lang="en-US" altLang="zh-TW" sz="2800" dirty="0" smtClean="0"/>
                  <a:t> </a:t>
                </a:r>
                <a14:m>
                  <m:oMath xmlns:m="http://schemas.openxmlformats.org/officeDocument/2006/math">
                    <m:r>
                      <a:rPr lang="en-US" altLang="zh-TW" sz="28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TW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zh-TW" sz="2800" dirty="0" smtClean="0"/>
                  <a:t>,</a:t>
                </a:r>
              </a:p>
              <a:p>
                <a:r>
                  <a:rPr lang="en-US" altLang="zh-TW" sz="2800" dirty="0" smtClean="0"/>
                  <a:t> </a:t>
                </a:r>
                <a14:m>
                  <m:oMath xmlns:m="http://schemas.openxmlformats.org/officeDocument/2006/math">
                    <m:r>
                      <a:rPr lang="en-US" altLang="zh-TW" sz="28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TW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altLang="zh-TW" sz="2800" dirty="0" smtClean="0"/>
              </a:p>
            </p:txBody>
          </p:sp>
        </mc:Choice>
        <mc:Fallback xmlns="">
          <p:sp>
            <p:nvSpPr>
              <p:cNvPr id="70" name="矩形 6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3559" y="1220005"/>
                <a:ext cx="2400144" cy="181588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矩形 70"/>
          <p:cNvSpPr/>
          <p:nvPr/>
        </p:nvSpPr>
        <p:spPr>
          <a:xfrm>
            <a:off x="8954295" y="663457"/>
            <a:ext cx="25170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One-Hot Encoding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280212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標題 1">
                <a:extLst>
                  <a:ext uri="{FF2B5EF4-FFF2-40B4-BE49-F238E27FC236}">
                    <a16:creationId xmlns:a16="http://schemas.microsoft.com/office/drawing/2014/main" id="{0818CCC9-6134-4BE7-9E35-83B29B55B6F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80533" y="0"/>
                <a:ext cx="10035823" cy="643468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rm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altLang="zh-TW" sz="36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Backpropagation: Gradient of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36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TW" sz="3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TW" altLang="en-US" sz="36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TW" sz="36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 matrix form</a:t>
                </a:r>
                <a:endParaRPr lang="zh-TW" altLang="en-US" sz="3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標題 1">
                <a:extLst>
                  <a:ext uri="{FF2B5EF4-FFF2-40B4-BE49-F238E27FC236}">
                    <a16:creationId xmlns:a16="http://schemas.microsoft.com/office/drawing/2014/main" id="{0818CCC9-6134-4BE7-9E35-83B29B55B6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533" y="0"/>
                <a:ext cx="10035823" cy="643468"/>
              </a:xfrm>
              <a:prstGeom prst="rect">
                <a:avLst/>
              </a:prstGeom>
              <a:blipFill>
                <a:blip r:embed="rId2"/>
                <a:stretch>
                  <a:fillRect l="-1154" t="-15094" r="-1093" b="-3490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459692" y="3210012"/>
                <a:ext cx="11090624" cy="28158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zh-TW" alt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altLang="zh-TW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sz="240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,  </m:t>
                      </m:r>
                    </m:oMath>
                  </m:oMathPara>
                </a14:m>
                <a:endParaRPr lang="en-US" altLang="zh-TW" sz="24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zh-TW" alt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altLang="zh-TW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sz="240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zh-TW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altLang="zh-TW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TW" altLang="en-US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TW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zh-TW" altLang="en-US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zh-TW" sz="24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2400" b="0" i="1" smtClean="0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en-US" altLang="zh-TW" sz="24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altLang="zh-TW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TW" altLang="en-US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TW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zh-TW" altLang="en-US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zh-TW" sz="24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2400" b="0" i="1" smtClean="0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en-US" altLang="zh-TW" sz="24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mr>
                          </m:m>
                        </m:e>
                      </m:d>
                      <m:r>
                        <a:rPr lang="en-US" altLang="zh-TW" sz="2400" b="1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altLang="zh-TW" sz="2400" b="1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altLang="zh-TW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zh-TW" sz="24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</m:acc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altLang="zh-TW" sz="240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altLang="zh-TW" sz="240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m:rPr>
                          <m:sty m:val="p"/>
                        </m:rPr>
                        <a:rPr lang="en-US" altLang="zh-TW" sz="240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altLang="zh-TW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≜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24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24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TW" sz="24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4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TW" sz="24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TW" sz="24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4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TW" sz="24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zh-TW" sz="2400" b="1" i="1" dirty="0" smtClean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692" y="3210012"/>
                <a:ext cx="11090624" cy="28158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圖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7535" y="732632"/>
            <a:ext cx="7761873" cy="2289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302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134754" y="3211305"/>
                <a:ext cx="11906450" cy="266374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sz="2000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2000" b="1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altLang="zh-TW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TW" altLang="en-US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TW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zh-TW" altLang="en-US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Sup>
                                      <m:sSubSupPr>
                                        <m:ctrlPr>
                                          <a:rPr lang="en-US" altLang="zh-TW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zh-TW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zh-TW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11</m:t>
                                        </m:r>
                                      </m:sub>
                                      <m:sup>
                                        <m:r>
                                          <a:rPr lang="en-US" altLang="zh-TW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(2)</m:t>
                                        </m:r>
                                      </m:sup>
                                    </m:sSubSup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altLang="zh-TW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TW" altLang="en-US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TW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zh-TW" altLang="en-US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Sup>
                                      <m:sSubSupPr>
                                        <m:ctrlPr>
                                          <a:rPr lang="en-US" altLang="zh-TW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zh-TW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zh-TW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12</m:t>
                                        </m:r>
                                      </m:sub>
                                      <m:sup>
                                        <m:r>
                                          <a:rPr lang="en-US" altLang="zh-TW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(2)</m:t>
                                        </m:r>
                                      </m:sup>
                                    </m:sSubSup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altLang="zh-TW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TW" altLang="en-US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TW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zh-TW" altLang="en-US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Sup>
                                      <m:sSubSupPr>
                                        <m:ctrlPr>
                                          <a:rPr lang="en-US" altLang="zh-TW" sz="2000" i="1">
                                            <a:solidFill>
                                              <a:srgbClr val="0066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zh-TW" sz="2000" i="1">
                                            <a:solidFill>
                                              <a:srgbClr val="0066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zh-TW" sz="2000" i="1">
                                            <a:solidFill>
                                              <a:srgbClr val="0066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21</m:t>
                                        </m:r>
                                      </m:sub>
                                      <m:sup>
                                        <m:r>
                                          <a:rPr lang="en-US" altLang="zh-TW" sz="2000" i="1">
                                            <a:solidFill>
                                              <a:srgbClr val="0066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(2)</m:t>
                                        </m:r>
                                      </m:sup>
                                    </m:sSubSup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altLang="zh-TW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TW" altLang="en-US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TW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zh-TW" altLang="en-US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Sup>
                                      <m:sSubSupPr>
                                        <m:ctrlPr>
                                          <a:rPr lang="en-US" altLang="zh-TW" sz="2000" i="1">
                                            <a:solidFill>
                                              <a:srgbClr val="0066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zh-TW" sz="2000" i="1">
                                            <a:solidFill>
                                              <a:srgbClr val="0066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zh-TW" sz="2000" i="1">
                                            <a:solidFill>
                                              <a:srgbClr val="0066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22</m:t>
                                        </m:r>
                                      </m:sub>
                                      <m:sup>
                                        <m:r>
                                          <a:rPr lang="en-US" altLang="zh-TW" sz="2000" i="1">
                                            <a:solidFill>
                                              <a:srgbClr val="0066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(2)</m:t>
                                        </m:r>
                                      </m:sup>
                                    </m:sSubSup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altLang="zh-TW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TW" altLang="en-US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TW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zh-TW" altLang="en-US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Sup>
                                      <m:sSubSupPr>
                                        <m:ctrlPr>
                                          <a:rPr lang="en-US" altLang="zh-TW" sz="2000" i="1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zh-TW" sz="2000" i="1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zh-TW" sz="2000" i="1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31</m:t>
                                        </m:r>
                                      </m:sub>
                                      <m:sup>
                                        <m:r>
                                          <a:rPr lang="en-US" altLang="zh-TW" sz="2000" i="1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(2)</m:t>
                                        </m:r>
                                      </m:sup>
                                    </m:sSubSup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altLang="zh-TW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TW" altLang="en-US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TW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zh-TW" altLang="en-US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Sup>
                                      <m:sSubSupPr>
                                        <m:ctrlPr>
                                          <a:rPr lang="en-US" altLang="zh-TW" sz="2000" i="1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zh-TW" sz="2000" i="1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zh-TW" sz="2000" i="1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32</m:t>
                                        </m:r>
                                      </m:sub>
                                      <m:sup>
                                        <m:r>
                                          <a:rPr lang="en-US" altLang="zh-TW" sz="2000" i="1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(2)</m:t>
                                        </m:r>
                                      </m:sup>
                                    </m:sSubSup>
                                  </m:den>
                                </m:f>
                              </m:e>
                            </m:mr>
                          </m:m>
                        </m:e>
                      </m:d>
                      <m:r>
                        <a:rPr lang="en-US" altLang="zh-TW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2000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2000" b="1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altLang="zh-TW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TW" altLang="en-US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TW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zh-TW" altLang="en-US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zh-TW" sz="20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20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en-US" altLang="zh-TW" sz="20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den>
                                </m:f>
                                <m:f>
                                  <m:fPr>
                                    <m:ctrlPr>
                                      <a:rPr lang="en-US" altLang="zh-TW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TW" alt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zh-TW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en-US" altLang="zh-TW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zh-TW" alt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Sup>
                                      <m:sSubSupPr>
                                        <m:ctrlPr>
                                          <a:rPr lang="en-US" altLang="zh-TW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zh-TW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zh-TW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11</m:t>
                                        </m:r>
                                      </m:sub>
                                      <m:sup>
                                        <m:r>
                                          <a:rPr lang="en-US" altLang="zh-TW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(2)</m:t>
                                        </m:r>
                                      </m:sup>
                                    </m:sSubSup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altLang="zh-TW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TW" altLang="en-US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TW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zh-TW" altLang="en-US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zh-TW" sz="20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20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en-US" altLang="zh-TW" sz="20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den>
                                </m:f>
                                <m:f>
                                  <m:fPr>
                                    <m:ctrlPr>
                                      <a:rPr lang="en-US" altLang="zh-TW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TW" alt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zh-TW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en-US" altLang="zh-TW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zh-TW" alt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Sup>
                                      <m:sSubSupPr>
                                        <m:ctrlPr>
                                          <a:rPr lang="en-US" altLang="zh-TW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zh-TW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zh-TW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12</m:t>
                                        </m:r>
                                      </m:sub>
                                      <m:sup>
                                        <m:r>
                                          <a:rPr lang="en-US" altLang="zh-TW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(2)</m:t>
                                        </m:r>
                                      </m:sup>
                                    </m:sSubSup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altLang="zh-TW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TW" altLang="en-US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TW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zh-TW" altLang="en-US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zh-TW" sz="20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20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en-US" altLang="zh-TW" sz="20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den>
                                </m:f>
                                <m:f>
                                  <m:fPr>
                                    <m:ctrlPr>
                                      <a:rPr lang="en-US" altLang="zh-TW" sz="200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TW" altLang="en-US" sz="200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zh-TW" sz="2000" i="1">
                                            <a:solidFill>
                                              <a:srgbClr val="0066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2000" i="1">
                                            <a:solidFill>
                                              <a:srgbClr val="0066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en-US" altLang="zh-TW" sz="2000" i="1">
                                            <a:solidFill>
                                              <a:srgbClr val="0066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zh-TW" altLang="en-US" sz="200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Sup>
                                      <m:sSubSupPr>
                                        <m:ctrlPr>
                                          <a:rPr lang="en-US" altLang="zh-TW" sz="2000" i="1">
                                            <a:solidFill>
                                              <a:srgbClr val="0066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zh-TW" sz="2000" i="1">
                                            <a:solidFill>
                                              <a:srgbClr val="0066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zh-TW" sz="2000" i="1">
                                            <a:solidFill>
                                              <a:srgbClr val="0066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21</m:t>
                                        </m:r>
                                      </m:sub>
                                      <m:sup>
                                        <m:r>
                                          <a:rPr lang="en-US" altLang="zh-TW" sz="2000" i="1">
                                            <a:solidFill>
                                              <a:srgbClr val="0066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(2)</m:t>
                                        </m:r>
                                      </m:sup>
                                    </m:sSubSup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altLang="zh-TW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TW" altLang="en-US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TW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zh-TW" altLang="en-US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zh-TW" sz="20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20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en-US" altLang="zh-TW" sz="20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den>
                                </m:f>
                                <m:f>
                                  <m:fPr>
                                    <m:ctrlPr>
                                      <a:rPr lang="en-US" altLang="zh-TW" sz="200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TW" altLang="en-US" sz="200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zh-TW" sz="2000" i="1">
                                            <a:solidFill>
                                              <a:srgbClr val="0066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2000" i="1">
                                            <a:solidFill>
                                              <a:srgbClr val="0066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en-US" altLang="zh-TW" sz="2000" i="1">
                                            <a:solidFill>
                                              <a:srgbClr val="0066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zh-TW" altLang="en-US" sz="200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Sup>
                                      <m:sSubSupPr>
                                        <m:ctrlPr>
                                          <a:rPr lang="en-US" altLang="zh-TW" sz="2000" i="1">
                                            <a:solidFill>
                                              <a:srgbClr val="0066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zh-TW" sz="2000" i="1">
                                            <a:solidFill>
                                              <a:srgbClr val="0066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zh-TW" sz="2000" i="1">
                                            <a:solidFill>
                                              <a:srgbClr val="0066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22</m:t>
                                        </m:r>
                                      </m:sub>
                                      <m:sup>
                                        <m:r>
                                          <a:rPr lang="en-US" altLang="zh-TW" sz="2000" i="1">
                                            <a:solidFill>
                                              <a:srgbClr val="0066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(2)</m:t>
                                        </m:r>
                                      </m:sup>
                                    </m:sSubSup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altLang="zh-TW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TW" altLang="en-US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TW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zh-TW" altLang="en-US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zh-TW" sz="20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20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en-US" altLang="zh-TW" sz="20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den>
                                </m:f>
                                <m:f>
                                  <m:fPr>
                                    <m:ctrlPr>
                                      <a:rPr lang="en-US" altLang="zh-TW" sz="20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TW" altLang="en-US" sz="20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zh-TW" sz="2000" i="1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2000" i="1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en-US" altLang="zh-TW" sz="2000" i="1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zh-TW" altLang="en-US" sz="20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Sup>
                                      <m:sSubSupPr>
                                        <m:ctrlPr>
                                          <a:rPr lang="en-US" altLang="zh-TW" sz="2000" i="1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zh-TW" sz="2000" i="1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zh-TW" sz="2000" i="1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31</m:t>
                                        </m:r>
                                      </m:sub>
                                      <m:sup>
                                        <m:r>
                                          <a:rPr lang="en-US" altLang="zh-TW" sz="2000" i="1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(2)</m:t>
                                        </m:r>
                                      </m:sup>
                                    </m:sSubSup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altLang="zh-TW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TW" altLang="en-US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TW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zh-TW" altLang="en-US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zh-TW" sz="20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20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en-US" altLang="zh-TW" sz="20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den>
                                </m:f>
                                <m:f>
                                  <m:fPr>
                                    <m:ctrlPr>
                                      <a:rPr lang="en-US" altLang="zh-TW" sz="20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TW" altLang="en-US" sz="20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zh-TW" sz="2000" i="1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2000" i="1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en-US" altLang="zh-TW" sz="2000" i="1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zh-TW" altLang="en-US" sz="20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Sup>
                                      <m:sSubSupPr>
                                        <m:ctrlPr>
                                          <a:rPr lang="en-US" altLang="zh-TW" sz="2000" i="1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zh-TW" sz="2000" i="1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zh-TW" sz="2000" i="1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32</m:t>
                                        </m:r>
                                      </m:sub>
                                      <m:sup>
                                        <m:r>
                                          <a:rPr lang="en-US" altLang="zh-TW" sz="2000" i="1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(2)</m:t>
                                        </m:r>
                                      </m:sup>
                                    </m:sSubSup>
                                  </m:den>
                                </m:f>
                              </m:e>
                            </m:mr>
                          </m:m>
                        </m:e>
                      </m:d>
                      <m:r>
                        <a:rPr lang="en-US" altLang="zh-TW" sz="2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TW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TW" sz="200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00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altLang="zh-TW" sz="200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TW" sz="20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0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altLang="zh-TW" sz="20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zh-TW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altLang="zh-TW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TW" altLang="en-US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TW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zh-TW" altLang="en-US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zh-TW" sz="20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20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en-US" altLang="zh-TW" sz="20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altLang="zh-TW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TW" altLang="en-US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TW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zh-TW" altLang="en-US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zh-TW" sz="20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20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en-US" altLang="zh-TW" sz="20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mr>
                          </m:m>
                        </m:e>
                      </m:d>
                      <m:r>
                        <a:rPr lang="en-US" altLang="zh-TW" sz="2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TW" sz="200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TW" sz="200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00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altLang="zh-TW" sz="200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TW" sz="20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0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altLang="zh-TW" sz="20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zh-TW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TW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altLang="zh-TW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TW" sz="2000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TW" sz="20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zh-TW" sz="20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zh-TW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0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TW" sz="20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TW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altLang="zh-TW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TW" sz="2000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TW" sz="20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altLang="zh-TW" sz="20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zh-TW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0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TW" sz="20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altLang="zh-TW" sz="2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1 </m:t>
                              </m:r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d>
                        </m:e>
                        <m:sup>
                          <m:r>
                            <a:rPr lang="en-US" altLang="zh-TW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altLang="zh-TW" sz="2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̂"/>
                          <m:ctrlPr>
                            <a:rPr lang="en-US" altLang="zh-TW" sz="20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zh-TW" sz="20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</m:acc>
                      <m:r>
                        <a:rPr lang="en-US" altLang="zh-TW" sz="2000" b="1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altLang="zh-TW" sz="200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altLang="zh-TW" sz="2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sz="2000" dirty="0"/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754" y="3211305"/>
                <a:ext cx="11906450" cy="266374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8820" y="740440"/>
            <a:ext cx="7940723" cy="2341926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880533" y="6263069"/>
            <a:ext cx="784720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dW2 = </a:t>
            </a:r>
            <a:r>
              <a:rPr lang="en-US" altLang="zh-TW" sz="2400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np.matmul</a:t>
            </a:r>
            <a:r>
              <a:rPr lang="en-US" altLang="zh-TW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TW" sz="2400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prepend_bias</a:t>
            </a:r>
            <a:r>
              <a:rPr lang="en-US" altLang="zh-TW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(h).T, </a:t>
            </a:r>
            <a:r>
              <a:rPr lang="en-US" altLang="zh-TW" sz="2400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Y_hat</a:t>
            </a:r>
            <a:r>
              <a:rPr lang="en-US" altLang="zh-TW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-Y)/</a:t>
            </a:r>
            <a:r>
              <a:rPr lang="en-US" altLang="zh-TW" sz="2400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X.shape</a:t>
            </a:r>
            <a:r>
              <a:rPr lang="en-US" altLang="zh-TW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[0]</a:t>
            </a:r>
            <a:endParaRPr lang="zh-TW" altLang="en-US" sz="24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標題 1">
                <a:extLst>
                  <a:ext uri="{FF2B5EF4-FFF2-40B4-BE49-F238E27FC236}">
                    <a16:creationId xmlns:a16="http://schemas.microsoft.com/office/drawing/2014/main" id="{0818CCC9-6134-4BE7-9E35-83B29B55B6F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80533" y="0"/>
                <a:ext cx="10035823" cy="643468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rm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altLang="zh-TW" sz="36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Backpropagation: Gradient of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36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TW" sz="3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TW" altLang="en-US" sz="36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TW" sz="36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 matrix form</a:t>
                </a:r>
                <a:endParaRPr lang="zh-TW" altLang="en-US" sz="3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標題 1">
                <a:extLst>
                  <a:ext uri="{FF2B5EF4-FFF2-40B4-BE49-F238E27FC236}">
                    <a16:creationId xmlns:a16="http://schemas.microsoft.com/office/drawing/2014/main" id="{0818CCC9-6134-4BE7-9E35-83B29B55B6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533" y="0"/>
                <a:ext cx="10035823" cy="643468"/>
              </a:xfrm>
              <a:prstGeom prst="rect">
                <a:avLst/>
              </a:prstGeom>
              <a:blipFill>
                <a:blip r:embed="rId4"/>
                <a:stretch>
                  <a:fillRect l="-1154" t="-15094" r="-1093" b="-3490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34024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459692" y="3210012"/>
                <a:ext cx="11090624" cy="371537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TW" sz="2400" dirty="0" smtClean="0">
                    <a:solidFill>
                      <a:prstClr val="black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TW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zh-TW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altLang="zh-TW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f>
                      <m:f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altLang="zh-TW" sz="24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f>
                      <m:f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altLang="zh-TW" sz="24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TW" sz="240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sSubSup>
                      <m:sSubSupPr>
                        <m:ctrlPr>
                          <a:rPr lang="en-US" altLang="zh-TW" sz="24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sz="24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TW" sz="24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21</m:t>
                        </m:r>
                      </m:sub>
                      <m:sup>
                        <m:d>
                          <m:dPr>
                            <m:ctrlPr>
                              <a:rPr lang="en-US" altLang="zh-TW" sz="24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400" b="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bSup>
                    <m:r>
                      <a:rPr lang="en-US" altLang="zh-TW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+(</m:t>
                    </m:r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TW" sz="240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TW" sz="2400" i="1">
                        <a:latin typeface="Cambria Math" panose="02040503050406030204" pitchFamily="18" charset="0"/>
                      </a:rPr>
                      <m:t>)</m:t>
                    </m:r>
                    <m:sSubSup>
                      <m:sSubSupPr>
                        <m:ctrlPr>
                          <a:rPr lang="en-US" altLang="zh-TW" sz="24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sz="24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TW" sz="24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22</m:t>
                        </m:r>
                      </m:sub>
                      <m:sup>
                        <m:d>
                          <m:dPr>
                            <m:ctrlPr>
                              <a:rPr lang="en-US" altLang="zh-TW" sz="24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400" b="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bSup>
                  </m:oMath>
                </a14:m>
                <a:endParaRPr lang="en-US" altLang="zh-TW" sz="2400" i="1" dirty="0">
                  <a:latin typeface="Cambria Math" panose="02040503050406030204" pitchFamily="18" charset="0"/>
                </a:endParaRPr>
              </a:p>
              <a:p>
                <a:r>
                  <a:rPr lang="en-US" altLang="zh-TW" sz="2400" dirty="0" smtClean="0">
                    <a:solidFill>
                      <a:prstClr val="black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TW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zh-TW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den>
                    </m:f>
                    <m:r>
                      <a:rPr lang="en-US" altLang="zh-TW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f>
                      <m:f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den>
                    </m:f>
                    <m:r>
                      <a:rPr lang="en-US" altLang="zh-TW" sz="24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f>
                      <m:f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den>
                    </m:f>
                    <m:r>
                      <a:rPr lang="en-US" altLang="zh-TW" sz="24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TW" sz="240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sSubSup>
                      <m:sSubSupPr>
                        <m:ctrlPr>
                          <a:rPr lang="en-US" altLang="zh-TW" sz="24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sz="24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TW" sz="24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31</m:t>
                        </m:r>
                      </m:sub>
                      <m:sup>
                        <m:d>
                          <m:dPr>
                            <m:ctrlPr>
                              <a:rPr lang="en-US" altLang="zh-TW" sz="24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400" b="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bSup>
                    <m:r>
                      <a:rPr lang="en-US" altLang="zh-TW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altLang="zh-TW" sz="24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TW" sz="240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sSubSup>
                      <m:sSubSupPr>
                        <m:ctrlPr>
                          <a:rPr lang="en-US" altLang="zh-TW" sz="24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sz="24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TW" sz="24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32</m:t>
                        </m:r>
                      </m:sub>
                      <m:sup>
                        <m:d>
                          <m:dPr>
                            <m:ctrlPr>
                              <a:rPr lang="en-US" altLang="zh-TW" sz="24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400" b="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bSup>
                  </m:oMath>
                </a14:m>
                <a:endParaRPr lang="en-US" altLang="zh-TW" sz="2400" i="1" dirty="0" smtClean="0">
                  <a:solidFill>
                    <a:srgbClr val="0066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altLang="zh-TW" sz="2400" b="1" dirty="0" smtClean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TW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TW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f>
                                <m:fPr>
                                  <m:ctrlPr>
                                    <a:rPr lang="en-US" altLang="zh-TW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TW" altLang="en-US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altLang="zh-TW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num>
                                <m:den>
                                  <m:r>
                                    <a:rPr lang="zh-TW" altLang="en-US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en-US" altLang="zh-TW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TW" altLang="en-US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altLang="zh-TW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num>
                                <m:den>
                                  <m:r>
                                    <a:rPr lang="zh-TW" altLang="en-US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mr>
                        </m:m>
                      </m:e>
                    </m:d>
                    <m:r>
                      <a:rPr lang="en-US" altLang="zh-TW" sz="2400" b="1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TW" sz="2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TW" sz="2400" b="1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TW" sz="240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TW" sz="240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altLang="zh-TW" sz="2400" b="1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TW" sz="2400" b="1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Sup>
                                <m:sSubSupPr>
                                  <m:ctrlPr>
                                    <a:rPr lang="en-US" altLang="zh-TW" sz="240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TW" sz="240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21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altLang="zh-TW" sz="2400" i="1">
                                          <a:solidFill>
                                            <a:srgbClr val="0066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2400" b="0" i="1" smtClean="0">
                                          <a:solidFill>
                                            <a:srgbClr val="0066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en-US" altLang="zh-TW" sz="240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TW" sz="240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31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altLang="zh-TW" sz="2400" i="1">
                                          <a:solidFill>
                                            <a:srgbClr val="0066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2400" b="0" i="1" smtClean="0">
                                          <a:solidFill>
                                            <a:srgbClr val="0066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bSup>
                            </m:e>
                          </m:mr>
                          <m:mr>
                            <m:e>
                              <m:sSubSup>
                                <m:sSubSupPr>
                                  <m:ctrlPr>
                                    <a:rPr lang="en-US" altLang="zh-TW" sz="240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TW" sz="240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22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altLang="zh-TW" sz="2400" i="1">
                                          <a:solidFill>
                                            <a:srgbClr val="0066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2400" b="0" i="1" smtClean="0">
                                          <a:solidFill>
                                            <a:srgbClr val="0066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en-US" altLang="zh-TW" sz="240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TW" sz="240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32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altLang="zh-TW" sz="2400" i="1">
                                          <a:solidFill>
                                            <a:srgbClr val="0066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2400" b="0" i="1" smtClean="0">
                                          <a:solidFill>
                                            <a:srgbClr val="0066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bSup>
                            </m:e>
                          </m:mr>
                        </m:m>
                      </m:e>
                    </m:d>
                    <m:r>
                      <a:rPr lang="en-US" altLang="zh-TW" sz="2400" b="1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TW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zh-TW" sz="2400">
                                <a:latin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  <m:r>
                          <a:rPr lang="en-US" altLang="zh-TW" sz="2400" b="1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altLang="zh-TW" sz="2400">
                            <a:latin typeface="Cambria Math" panose="02040503050406030204" pitchFamily="18" charset="0"/>
                          </a:rPr>
                          <m:t>Y</m:t>
                        </m:r>
                      </m:e>
                    </m:d>
                    <m:sSup>
                      <m:sSupPr>
                        <m:ctrlPr>
                          <a:rPr lang="en-US" altLang="zh-TW" sz="2400" i="1" dirty="0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TW" sz="2400" i="1" dirty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 dirty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zh-TW" sz="2400" b="0" i="1" dirty="0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altLang="zh-TW" sz="2400" i="1" dirty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400" i="1" dirty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1:</m:t>
                            </m:r>
                          </m:e>
                        </m:d>
                      </m:e>
                      <m:sup>
                        <m:r>
                          <a:rPr lang="en-US" altLang="zh-TW" sz="2400" i="1" dirty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altLang="zh-TW" sz="2400" dirty="0">
                  <a:solidFill>
                    <a:srgbClr val="C00000"/>
                  </a:solidFill>
                  <a:cs typeface="Times New Roman" panose="02020603050405020304" pitchFamily="18" charset="0"/>
                </a:endParaRPr>
              </a:p>
              <a:p>
                <a:r>
                  <a:rPr lang="en-US" altLang="zh-TW" sz="2400" dirty="0" smtClean="0"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TW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Note</m:t>
                    </m:r>
                    <m:r>
                      <m:rPr>
                        <m:nor/>
                      </m:rPr>
                      <a:rPr lang="en-US" altLang="zh-TW" sz="2400" dirty="0">
                        <a:solidFill>
                          <a:srgbClr val="C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TW" sz="24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24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TW" sz="24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zh-TW" sz="24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TW" sz="24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1:</m:t>
                        </m:r>
                      </m:e>
                    </m:d>
                    <m:r>
                      <a:rPr lang="zh-TW" altLang="en-US" sz="240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zh-TW" sz="240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TW" sz="240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represents</m:t>
                    </m:r>
                    <m:r>
                      <a:rPr lang="en-US" altLang="zh-TW" sz="240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TW" sz="240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all</m:t>
                    </m:r>
                    <m:r>
                      <a:rPr lang="en-US" altLang="zh-TW" sz="240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TW" sz="240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the</m:t>
                    </m:r>
                    <m:r>
                      <a:rPr lang="en-US" altLang="zh-TW" sz="240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TW" sz="240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columns</m:t>
                    </m:r>
                    <m:r>
                      <a:rPr lang="en-US" altLang="zh-TW" sz="240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TW" sz="240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from</m:t>
                    </m:r>
                    <m:r>
                      <a:rPr lang="en-US" altLang="zh-TW" sz="240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TW" sz="240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the</m:t>
                    </m:r>
                    <m:r>
                      <a:rPr lang="en-US" altLang="zh-TW" sz="240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TW" sz="240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second</m:t>
                    </m:r>
                    <m:r>
                      <a:rPr lang="en-US" altLang="zh-TW" sz="240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TW" sz="240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column</m:t>
                    </m:r>
                    <m:r>
                      <a:rPr lang="en-US" altLang="zh-TW" sz="240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TW" sz="24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24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TW" sz="24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zh-TW" sz="24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TW" sz="24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1:2</m:t>
                        </m:r>
                      </m:e>
                    </m:d>
                  </m:oMath>
                </a14:m>
                <a:endParaRPr lang="en-US" altLang="zh-TW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zh-TW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zh-TW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zh-TW" sz="2400" b="1" i="1" dirty="0" smtClean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692" y="3210012"/>
                <a:ext cx="11090624" cy="371537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圖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7535" y="732632"/>
            <a:ext cx="7761873" cy="228917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601957" y="5995654"/>
                <a:ext cx="487261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TW" sz="24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dh=</a:t>
                </a:r>
                <a:r>
                  <a:rPr lang="en-US" altLang="zh-TW" sz="2400" dirty="0" err="1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np.matmul</a:t>
                </a:r>
                <a:r>
                  <a:rPr lang="en-US" altLang="zh-TW" sz="24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US" altLang="zh-TW" sz="2400" dirty="0" err="1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Y_hat</a:t>
                </a:r>
                <a:r>
                  <a:rPr lang="en-US" altLang="zh-TW" sz="24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– 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2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TW" sz="24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zh-TW" sz="2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TW" sz="2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1:</m:t>
                        </m:r>
                      </m:e>
                    </m:d>
                  </m:oMath>
                </a14:m>
                <a:r>
                  <a:rPr lang="en-US" altLang="zh-TW" sz="24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.T)</a:t>
                </a:r>
                <a:endParaRPr lang="zh-TW" altLang="en-US" sz="24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957" y="5995654"/>
                <a:ext cx="4872616" cy="461665"/>
              </a:xfrm>
              <a:prstGeom prst="rect">
                <a:avLst/>
              </a:prstGeom>
              <a:blipFill>
                <a:blip r:embed="rId4"/>
                <a:stretch>
                  <a:fillRect l="-2003" t="-10667" b="-30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標題 1">
                <a:extLst>
                  <a:ext uri="{FF2B5EF4-FFF2-40B4-BE49-F238E27FC236}">
                    <a16:creationId xmlns:a16="http://schemas.microsoft.com/office/drawing/2014/main" id="{0818CCC9-6134-4BE7-9E35-83B29B55B6F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80533" y="0"/>
                <a:ext cx="10035823" cy="643468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rm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altLang="zh-TW" sz="36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Backpropagation: Gradient of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36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TW" sz="3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TW" altLang="en-US" sz="36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TW" sz="36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 matrix form</a:t>
                </a:r>
                <a:endParaRPr lang="zh-TW" altLang="en-US" sz="3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" name="標題 1">
                <a:extLst>
                  <a:ext uri="{FF2B5EF4-FFF2-40B4-BE49-F238E27FC236}">
                    <a16:creationId xmlns:a16="http://schemas.microsoft.com/office/drawing/2014/main" id="{0818CCC9-6134-4BE7-9E35-83B29B55B6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533" y="0"/>
                <a:ext cx="10035823" cy="643468"/>
              </a:xfrm>
              <a:prstGeom prst="rect">
                <a:avLst/>
              </a:prstGeom>
              <a:blipFill>
                <a:blip r:embed="rId5"/>
                <a:stretch>
                  <a:fillRect l="-1093" t="-15094" r="-1093" b="-3490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76662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7535" y="732632"/>
            <a:ext cx="7761873" cy="228917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390003" y="3110974"/>
                <a:ext cx="11111780" cy="304320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zh-TW" alt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altLang="zh-TW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zh-TW" alt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zh-TW" alt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altLang="zh-TW" sz="24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zh-TW" alt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sSup>
                        <m:sSupPr>
                          <m:ctrlPr>
                            <a:rPr lang="en-US" altLang="zh-TW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  <m:r>
                            <m:rPr>
                              <m:nor/>
                            </m:rPr>
                            <a:rPr lang="zh-TW" altLang="en-US" sz="2400" dirty="0">
                              <a:solidFill>
                                <a:srgbClr val="0000FF"/>
                              </a:solidFill>
                            </a:rPr>
                            <m:t> </m:t>
                          </m:r>
                        </m:e>
                        <m:sup>
                          <m:r>
                            <a:rPr lang="en-US" altLang="zh-TW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altLang="zh-TW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altLang="zh-TW" sz="2400" b="0" i="0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,  </m:t>
                      </m:r>
                      <m:sSup>
                        <m:sSupPr>
                          <m:ctrlPr>
                            <a:rPr lang="en-US" altLang="zh-TW" sz="24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zh-TW" alt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altLang="zh-TW" sz="2400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lang="zh-TW" altLang="en-US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altLang="zh-TW" sz="2400" b="0" i="0" smtClean="0">
                          <a:latin typeface="Cambria Math" panose="02040503050406030204" pitchFamily="18" charset="0"/>
                        </a:rPr>
                        <m:t>(1−</m:t>
                      </m:r>
                      <m:r>
                        <a:rPr lang="zh-TW" altLang="en-US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altLang="zh-TW" sz="2400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zh-TW" alt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altLang="zh-TW" sz="24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zh-TW" alt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num>
                        <m:den>
                          <m:r>
                            <a:rPr lang="zh-TW" alt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altLang="zh-TW" sz="240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zh-TW" alt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den>
                      </m:f>
                      <m:sSup>
                        <m:sSupPr>
                          <m:ctrlPr>
                            <a:rPr lang="en-US" altLang="zh-TW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  <m:r>
                            <m:rPr>
                              <m:nor/>
                            </m:rPr>
                            <a:rPr lang="zh-TW" altLang="en-US" sz="2400" dirty="0">
                              <a:solidFill>
                                <a:srgbClr val="0000FF"/>
                              </a:solidFill>
                            </a:rPr>
                            <m:t> </m:t>
                          </m:r>
                        </m:e>
                        <m:sup>
                          <m:r>
                            <a:rPr lang="en-US" altLang="zh-TW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altLang="zh-TW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altLang="zh-TW" sz="24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,  </m:t>
                      </m:r>
                      <m:sSup>
                        <m:sSupPr>
                          <m:ctrlPr>
                            <a:rPr lang="en-US" altLang="zh-TW" sz="24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zh-TW" alt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altLang="zh-TW" sz="2400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lang="zh-TW" altLang="en-US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altLang="zh-TW" sz="2400">
                          <a:latin typeface="Cambria Math" panose="02040503050406030204" pitchFamily="18" charset="0"/>
                        </a:rPr>
                        <m:t>(1−</m:t>
                      </m:r>
                      <m:r>
                        <a:rPr lang="zh-TW" altLang="en-US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altLang="zh-TW" sz="240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sz="2400" dirty="0"/>
              </a:p>
              <a:p>
                <a:endParaRPr lang="en-US" altLang="zh-TW" sz="2400" dirty="0" smtClean="0">
                  <a:solidFill>
                    <a:srgbClr val="00660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altLang="zh-TW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TW" altLang="en-US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TW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zh-TW" altLang="en-US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zh-TW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2000" i="1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altLang="zh-TW" sz="20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altLang="zh-TW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TW" altLang="en-US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TW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zh-TW" altLang="en-US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zh-TW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2000" i="1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altLang="zh-TW" sz="20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mr>
                          </m:m>
                        </m:e>
                      </m:d>
                      <m:r>
                        <a:rPr lang="en-US" altLang="zh-TW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altLang="zh-TW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TW" altLang="en-US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TW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zh-TW" altLang="en-US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zh-TW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2000" i="1"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e>
                                      <m:sub>
                                        <m:r>
                                          <a:rPr lang="en-US" altLang="zh-TW" sz="20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altLang="zh-TW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TW" altLang="en-US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TW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zh-TW" altLang="en-US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zh-TW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2000" i="1"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e>
                                      <m:sub>
                                        <m:r>
                                          <a:rPr lang="en-US" altLang="zh-TW" sz="2000" i="1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mr>
                          </m:m>
                        </m:e>
                      </m:d>
                      <m:r>
                        <a:rPr lang="en-US" altLang="zh-TW" sz="20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20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en-US" altLang="zh-TW" sz="20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TW" altLang="en-US" sz="20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zh-TW" altLang="en-US" sz="2000" dirty="0">
                                        <a:solidFill>
                                          <a:srgbClr val="0000FF"/>
                                        </a:solidFill>
                                      </a:rPr>
                                      <m:t> </m:t>
                                    </m:r>
                                  </m:e>
                                  <m:sup>
                                    <m:r>
                                      <a:rPr lang="en-US" altLang="zh-TW" sz="20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en-US" altLang="zh-TW" sz="20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TW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2000" i="1"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e>
                                      <m:sub>
                                        <m:r>
                                          <a:rPr lang="en-US" altLang="zh-TW" sz="20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sSup>
                                  <m:sSupPr>
                                    <m:ctrlPr>
                                      <a:rPr lang="en-US" altLang="zh-TW" sz="20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TW" altLang="en-US" sz="20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zh-TW" altLang="en-US" sz="2000" dirty="0">
                                        <a:solidFill>
                                          <a:srgbClr val="0000FF"/>
                                        </a:solidFill>
                                      </a:rPr>
                                      <m:t> </m:t>
                                    </m:r>
                                  </m:e>
                                  <m:sup>
                                    <m:r>
                                      <a:rPr lang="en-US" altLang="zh-TW" sz="20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en-US" altLang="zh-TW" sz="20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TW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2000" i="1"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e>
                                      <m:sub>
                                        <m:r>
                                          <a:rPr lang="en-US" altLang="zh-TW" sz="2000" i="1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mr>
                          </m:m>
                        </m:e>
                      </m:d>
                      <m:r>
                        <a:rPr lang="en-US" altLang="zh-TW" sz="20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TW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000"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</m:acc>
                          <m:r>
                            <a:rPr lang="en-US" altLang="zh-TW" sz="2000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altLang="zh-TW" sz="2000"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</m:d>
                      <m:sSup>
                        <m:sSupPr>
                          <m:ctrlPr>
                            <a:rPr lang="en-US" altLang="zh-TW" sz="200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altLang="zh-TW" sz="2000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000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zh-TW" sz="2000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altLang="zh-TW" sz="2000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000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1:</m:t>
                              </m:r>
                            </m:e>
                          </m:d>
                        </m:e>
                        <m:sup>
                          <m:r>
                            <a:rPr lang="en-US" altLang="zh-TW" sz="200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TW" sz="20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20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en-US" altLang="zh-TW" sz="20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TW" altLang="en-US" sz="20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zh-TW" altLang="en-US" sz="2000" dirty="0">
                                        <a:solidFill>
                                          <a:srgbClr val="0000FF"/>
                                        </a:solidFill>
                                      </a:rPr>
                                      <m:t> </m:t>
                                    </m:r>
                                  </m:e>
                                  <m:sup>
                                    <m:r>
                                      <a:rPr lang="en-US" altLang="zh-TW" sz="20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en-US" altLang="zh-TW" sz="20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TW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2000" i="1"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e>
                                      <m:sub>
                                        <m:r>
                                          <a:rPr lang="en-US" altLang="zh-TW" sz="20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sSup>
                                  <m:sSupPr>
                                    <m:ctrlPr>
                                      <a:rPr lang="en-US" altLang="zh-TW" sz="20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TW" altLang="en-US" sz="20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zh-TW" altLang="en-US" sz="2000" dirty="0">
                                        <a:solidFill>
                                          <a:srgbClr val="0000FF"/>
                                        </a:solidFill>
                                      </a:rPr>
                                      <m:t> </m:t>
                                    </m:r>
                                  </m:e>
                                  <m:sup>
                                    <m:r>
                                      <a:rPr lang="en-US" altLang="zh-TW" sz="20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en-US" altLang="zh-TW" sz="20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TW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2000" i="1"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e>
                                      <m:sub>
                                        <m:r>
                                          <a:rPr lang="en-US" altLang="zh-TW" sz="2000" i="1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zh-TW" sz="2000" b="1" i="1" dirty="0">
                  <a:solidFill>
                    <a:srgbClr val="0000FF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zh-TW" altLang="en-US" sz="2400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003" y="3110974"/>
                <a:ext cx="11111780" cy="304320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直線單箭頭接點 7"/>
          <p:cNvCxnSpPr/>
          <p:nvPr/>
        </p:nvCxnSpPr>
        <p:spPr>
          <a:xfrm flipV="1">
            <a:off x="4289406" y="5538240"/>
            <a:ext cx="1" cy="344124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3204694" y="5882364"/>
            <a:ext cx="25250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Point-wise multiplication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1959459" y="6396335"/>
                <a:ext cx="196592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TW" sz="24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da=dh *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zh-TW" alt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altLang="zh-TW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altLang="zh-TW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zh-TW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</m:oMath>
                </a14:m>
                <a:endParaRPr lang="zh-TW" altLang="en-US" sz="24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9459" y="6396335"/>
                <a:ext cx="1965923" cy="461665"/>
              </a:xfrm>
              <a:prstGeom prst="rect">
                <a:avLst/>
              </a:prstGeom>
              <a:blipFill>
                <a:blip r:embed="rId5"/>
                <a:stretch>
                  <a:fillRect l="-4644" t="-10526" b="-289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標題 1">
                <a:extLst>
                  <a:ext uri="{FF2B5EF4-FFF2-40B4-BE49-F238E27FC236}">
                    <a16:creationId xmlns:a16="http://schemas.microsoft.com/office/drawing/2014/main" id="{0818CCC9-6134-4BE7-9E35-83B29B55B6F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80533" y="0"/>
                <a:ext cx="10035823" cy="643468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rm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altLang="zh-TW" sz="36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Backpropagation: Gradient of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36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TW" sz="3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TW" altLang="en-US" sz="36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TW" sz="36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 matrix form</a:t>
                </a:r>
                <a:endParaRPr lang="zh-TW" altLang="en-US" sz="3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" name="標題 1">
                <a:extLst>
                  <a:ext uri="{FF2B5EF4-FFF2-40B4-BE49-F238E27FC236}">
                    <a16:creationId xmlns:a16="http://schemas.microsoft.com/office/drawing/2014/main" id="{0818CCC9-6134-4BE7-9E35-83B29B55B6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533" y="0"/>
                <a:ext cx="10035823" cy="643468"/>
              </a:xfrm>
              <a:prstGeom prst="rect">
                <a:avLst/>
              </a:prstGeom>
              <a:blipFill>
                <a:blip r:embed="rId6"/>
                <a:stretch>
                  <a:fillRect l="-1093" t="-15094" r="-1093" b="-3490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49194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橢圓 5"/>
          <p:cNvSpPr/>
          <p:nvPr/>
        </p:nvSpPr>
        <p:spPr>
          <a:xfrm>
            <a:off x="3424625" y="2207616"/>
            <a:ext cx="818147" cy="856649"/>
          </a:xfrm>
          <a:prstGeom prst="ellips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直線單箭頭接點 8"/>
          <p:cNvCxnSpPr/>
          <p:nvPr/>
        </p:nvCxnSpPr>
        <p:spPr>
          <a:xfrm flipV="1">
            <a:off x="1932709" y="2737567"/>
            <a:ext cx="1391946" cy="9624"/>
          </a:xfrm>
          <a:prstGeom prst="straightConnector1">
            <a:avLst/>
          </a:prstGeom>
          <a:ln w="571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11"/>
          <p:cNvCxnSpPr/>
          <p:nvPr/>
        </p:nvCxnSpPr>
        <p:spPr>
          <a:xfrm flipV="1">
            <a:off x="2093385" y="3038156"/>
            <a:ext cx="1231270" cy="732552"/>
          </a:xfrm>
          <a:prstGeom prst="straightConnector1">
            <a:avLst/>
          </a:prstGeom>
          <a:ln w="571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/>
          <p:cNvCxnSpPr/>
          <p:nvPr/>
        </p:nvCxnSpPr>
        <p:spPr>
          <a:xfrm>
            <a:off x="4342742" y="2644764"/>
            <a:ext cx="960714" cy="0"/>
          </a:xfrm>
          <a:prstGeom prst="straightConnector1">
            <a:avLst/>
          </a:prstGeom>
          <a:ln w="57150">
            <a:solidFill>
              <a:srgbClr val="00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/>
          <p:cNvCxnSpPr/>
          <p:nvPr/>
        </p:nvCxnSpPr>
        <p:spPr>
          <a:xfrm>
            <a:off x="2000620" y="1858945"/>
            <a:ext cx="1346437" cy="56723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 18"/>
              <p:cNvSpPr/>
              <p:nvPr/>
            </p:nvSpPr>
            <p:spPr>
              <a:xfrm>
                <a:off x="1218536" y="1335188"/>
                <a:ext cx="117878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8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TW" sz="2800" dirty="0">
                    <a:solidFill>
                      <a:srgbClr val="0000FF"/>
                    </a:solidFill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=1</m:t>
                    </m:r>
                  </m:oMath>
                </a14:m>
                <a:endParaRPr lang="zh-TW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9" name="矩形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8536" y="1335188"/>
                <a:ext cx="1178784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矩形 19"/>
              <p:cNvSpPr/>
              <p:nvPr/>
            </p:nvSpPr>
            <p:spPr>
              <a:xfrm>
                <a:off x="1203914" y="2393086"/>
                <a:ext cx="62882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20" name="矩形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3914" y="2393086"/>
                <a:ext cx="628825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/>
              <p:cNvSpPr/>
              <p:nvPr/>
            </p:nvSpPr>
            <p:spPr>
              <a:xfrm>
                <a:off x="1068033" y="3562939"/>
                <a:ext cx="62081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21" name="矩形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8033" y="3562939"/>
                <a:ext cx="620811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矩形 21"/>
          <p:cNvSpPr/>
          <p:nvPr/>
        </p:nvSpPr>
        <p:spPr>
          <a:xfrm>
            <a:off x="3590378" y="836986"/>
            <a:ext cx="130350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800" dirty="0" smtClean="0">
                <a:solidFill>
                  <a:srgbClr val="FF0000"/>
                </a:solidFill>
              </a:rPr>
              <a:t> 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22"/>
              <p:cNvSpPr/>
              <p:nvPr/>
            </p:nvSpPr>
            <p:spPr>
              <a:xfrm>
                <a:off x="2361536" y="1487588"/>
                <a:ext cx="68589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23" name="矩形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1536" y="1487588"/>
                <a:ext cx="685893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矩形 23"/>
              <p:cNvSpPr/>
              <p:nvPr/>
            </p:nvSpPr>
            <p:spPr>
              <a:xfrm>
                <a:off x="2409161" y="2230538"/>
                <a:ext cx="69416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24" name="矩形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9161" y="2230538"/>
                <a:ext cx="694164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矩形 24"/>
              <p:cNvSpPr/>
              <p:nvPr/>
            </p:nvSpPr>
            <p:spPr>
              <a:xfrm>
                <a:off x="2046097" y="2844586"/>
                <a:ext cx="68614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25" name="矩形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6097" y="2844586"/>
                <a:ext cx="686149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矩形 27"/>
              <p:cNvSpPr/>
              <p:nvPr/>
            </p:nvSpPr>
            <p:spPr>
              <a:xfrm>
                <a:off x="1409761" y="4295870"/>
                <a:ext cx="9531508" cy="21377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TW" sz="2800" dirty="0" smtClean="0">
                    <a:cs typeface="Times New Roman" panose="02020603050405020304" pitchFamily="18" charset="0"/>
                  </a:rPr>
                  <a:t>              </a:t>
                </a:r>
                <a14:m>
                  <m:oMath xmlns:m="http://schemas.openxmlformats.org/officeDocument/2006/math">
                    <m:r>
                      <a:rPr lang="en-US" altLang="zh-TW" sz="280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</m:t>
                    </m:r>
                    <m:r>
                      <a:rPr lang="en-US" altLang="zh-TW" sz="280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TW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TW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TW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TW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altLang="zh-TW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TW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TW" sz="28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TW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  <m:sSub>
                          <m:sSubPr>
                            <m:ctrlPr>
                              <a:rPr lang="en-US" altLang="zh-TW" sz="2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3</m:t>
                            </m:r>
                          </m:sub>
                        </m:sSub>
                      </m:sub>
                    </m:sSub>
                    <m:r>
                      <a:rPr lang="en-US" altLang="zh-TW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TW" sz="28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𝒙𝒘</m:t>
                    </m:r>
                  </m:oMath>
                </a14:m>
                <a:r>
                  <a:rPr lang="en-US" altLang="zh-TW" sz="28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</a:t>
                </a:r>
              </a:p>
              <a:p>
                <a:r>
                  <a:rPr lang="en-US" altLang="zh-TW" sz="28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   where</a:t>
                </a:r>
                <a:r>
                  <a:rPr lang="en-US" altLang="zh-TW" sz="2800" b="1" dirty="0" smtClean="0"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28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𝒙</m:t>
                    </m:r>
                    <m:r>
                      <a:rPr lang="en-US" altLang="zh-TW" sz="28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TW" sz="28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28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TW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TW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TW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TW" sz="28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𝒘</m:t>
                    </m:r>
                    <m:r>
                      <a:rPr lang="en-US" altLang="zh-TW" sz="28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TW" sz="28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TW" sz="2800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zh-TW" sz="28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zh-TW" sz="28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zh-TW" sz="28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altLang="zh-TW" sz="2800" i="1" dirty="0" smtClean="0">
                  <a:solidFill>
                    <a:srgbClr val="FF0000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TW" sz="2800" dirty="0" smtClean="0">
                    <a:solidFill>
                      <a:srgbClr val="006600"/>
                    </a:solidFill>
                    <a:cs typeface="Times New Roman" panose="02020603050405020304" pitchFamily="18" charset="0"/>
                  </a:rPr>
                  <a:t>                        </a:t>
                </a:r>
                <a14:m>
                  <m:oMath xmlns:m="http://schemas.openxmlformats.org/officeDocument/2006/math">
                    <m:r>
                      <a:rPr lang="en-US" altLang="zh-TW" sz="280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𝑦</m:t>
                    </m:r>
                    <m:r>
                      <a:rPr lang="en-US" altLang="zh-TW" sz="28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zh-TW" altLang="en-US" sz="28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𝜑</m:t>
                    </m:r>
                    <m:r>
                      <a:rPr lang="en-US" altLang="zh-TW" sz="28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TW" sz="28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</m:t>
                    </m:r>
                    <m:r>
                      <a:rPr lang="en-US" altLang="zh-TW" sz="28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TW" sz="28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zh-TW" altLang="en-US" sz="28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𝜑</m:t>
                    </m:r>
                  </m:oMath>
                </a14:m>
                <a:r>
                  <a:rPr lang="en-US" altLang="zh-TW" sz="28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the sigmoid activation function</a:t>
                </a:r>
                <a:endParaRPr lang="en-US" altLang="zh-TW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8" name="矩形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9761" y="4295870"/>
                <a:ext cx="9531508" cy="2137765"/>
              </a:xfrm>
              <a:prstGeom prst="rect">
                <a:avLst/>
              </a:prstGeom>
              <a:blipFill>
                <a:blip r:embed="rId8"/>
                <a:stretch>
                  <a:fillRect b="-657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" name="圖片 29">
            <a:extLst>
              <a:ext uri="{FF2B5EF4-FFF2-40B4-BE49-F238E27FC236}">
                <a16:creationId xmlns:a16="http://schemas.microsoft.com/office/drawing/2014/main" id="{40C491DE-EFC2-47E4-A86E-4A4934455ED4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60831" t="31026" r="23721" b="35572"/>
          <a:stretch/>
        </p:blipFill>
        <p:spPr>
          <a:xfrm>
            <a:off x="5413108" y="2230538"/>
            <a:ext cx="1472606" cy="89547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3" name="矩形 32"/>
              <p:cNvSpPr/>
              <p:nvPr/>
            </p:nvSpPr>
            <p:spPr>
              <a:xfrm>
                <a:off x="5730367" y="1317868"/>
                <a:ext cx="52578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8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𝜑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33" name="矩形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0367" y="1317868"/>
                <a:ext cx="525785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矩形 33"/>
              <p:cNvSpPr/>
              <p:nvPr/>
            </p:nvSpPr>
            <p:spPr>
              <a:xfrm>
                <a:off x="3524082" y="2275413"/>
                <a:ext cx="644728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36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</m:oMath>
                  </m:oMathPara>
                </a14:m>
                <a:endParaRPr lang="zh-TW" altLang="en-US" sz="3600" dirty="0"/>
              </a:p>
            </p:txBody>
          </p:sp>
        </mc:Choice>
        <mc:Fallback xmlns="">
          <p:sp>
            <p:nvSpPr>
              <p:cNvPr id="34" name="矩形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4082" y="2275413"/>
                <a:ext cx="644728" cy="64633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/>
              <p:cNvSpPr/>
              <p:nvPr/>
            </p:nvSpPr>
            <p:spPr>
              <a:xfrm>
                <a:off x="4542400" y="2090747"/>
                <a:ext cx="48923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1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𝒗</m:t>
                      </m:r>
                    </m:oMath>
                  </m:oMathPara>
                </a14:m>
                <a:endParaRPr lang="zh-TW" altLang="en-US" sz="2800" b="1" dirty="0"/>
              </a:p>
            </p:txBody>
          </p:sp>
        </mc:Choice>
        <mc:Fallback xmlns=""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2400" y="2090747"/>
                <a:ext cx="489236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標題 1">
            <a:extLst>
              <a:ext uri="{FF2B5EF4-FFF2-40B4-BE49-F238E27FC236}">
                <a16:creationId xmlns:a16="http://schemas.microsoft.com/office/drawing/2014/main" id="{8858E315-B05F-45B5-B88C-2F1F652B5145}"/>
              </a:ext>
            </a:extLst>
          </p:cNvPr>
          <p:cNvSpPr txBox="1">
            <a:spLocks/>
          </p:cNvSpPr>
          <p:nvPr/>
        </p:nvSpPr>
        <p:spPr>
          <a:xfrm>
            <a:off x="2397320" y="91418"/>
            <a:ext cx="7763357" cy="7186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Perceptron for Binary Classification</a:t>
            </a:r>
            <a:endParaRPr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1" name="直線單箭頭接點 30"/>
          <p:cNvCxnSpPr/>
          <p:nvPr/>
        </p:nvCxnSpPr>
        <p:spPr>
          <a:xfrm>
            <a:off x="6696528" y="2644764"/>
            <a:ext cx="960714" cy="0"/>
          </a:xfrm>
          <a:prstGeom prst="straightConnector1">
            <a:avLst/>
          </a:prstGeom>
          <a:ln w="57150">
            <a:solidFill>
              <a:srgbClr val="CC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7751250" y="2035253"/>
                <a:ext cx="3462807" cy="138499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TW" altLang="en-US" sz="2800" b="0" dirty="0" smtClean="0">
                    <a:solidFill>
                      <a:srgbClr val="CC00CC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2800" b="0" i="1" smtClean="0">
                        <a:solidFill>
                          <a:srgbClr val="CC00CC"/>
                        </a:solidFill>
                        <a:latin typeface="Cambria Math" panose="02040503050406030204" pitchFamily="18" charset="0"/>
                      </a:rPr>
                      <m:t>&gt;0.5 </m:t>
                    </m:r>
                    <m:r>
                      <a:rPr lang="en-US" altLang="zh-TW" sz="2800" b="0" i="1" smtClean="0">
                        <a:solidFill>
                          <a:srgbClr val="CC00C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→1</m:t>
                    </m:r>
                  </m:oMath>
                </a14:m>
                <a:endParaRPr lang="en-US" altLang="zh-TW" sz="2800" b="0" i="1" dirty="0" smtClean="0">
                  <a:solidFill>
                    <a:srgbClr val="CC00CC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altLang="zh-TW" sz="2800" dirty="0" smtClean="0">
                    <a:solidFill>
                      <a:srgbClr val="CC00CC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2800" i="1" dirty="0">
                        <a:solidFill>
                          <a:srgbClr val="CC00C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altLang="zh-TW" sz="2800" b="0" i="1" dirty="0" smtClean="0">
                        <a:solidFill>
                          <a:srgbClr val="CC00C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0.5 →0</m:t>
                    </m:r>
                  </m:oMath>
                </a14:m>
                <a:endParaRPr lang="en-US" altLang="zh-TW" sz="2800" b="0" i="1" dirty="0" smtClean="0">
                  <a:solidFill>
                    <a:srgbClr val="CC00CC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zh-TW" altLang="en-US" sz="2800" dirty="0" smtClean="0">
                    <a:solidFill>
                      <a:srgbClr val="CC00CC"/>
                    </a:solidFill>
                  </a:rPr>
                  <a:t> </a:t>
                </a:r>
                <a:r>
                  <a:rPr lang="en-US" altLang="zh-TW" sz="2800" dirty="0" smtClean="0">
                    <a:solidFill>
                      <a:srgbClr val="CC00CC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(Binary classification)</a:t>
                </a:r>
                <a:endParaRPr lang="zh-TW" altLang="en-US" sz="2800" dirty="0">
                  <a:solidFill>
                    <a:srgbClr val="CC00C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1250" y="2035253"/>
                <a:ext cx="3462807" cy="1384995"/>
              </a:xfrm>
              <a:prstGeom prst="rect">
                <a:avLst/>
              </a:prstGeom>
              <a:blipFill>
                <a:blip r:embed="rId13"/>
                <a:stretch>
                  <a:fillRect l="-1408" r="-1761" b="-1101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 3"/>
          <p:cNvSpPr/>
          <p:nvPr/>
        </p:nvSpPr>
        <p:spPr>
          <a:xfrm>
            <a:off x="299195" y="1333087"/>
            <a:ext cx="100219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(bias)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5235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305687" y="3166795"/>
                <a:ext cx="11312005" cy="301114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sz="2000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2000" b="1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altLang="zh-TW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TW" altLang="en-US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TW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zh-TW" altLang="en-US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Sup>
                                      <m:sSubSupPr>
                                        <m:ctrlPr>
                                          <a:rPr lang="en-US" altLang="zh-TW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zh-TW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zh-TW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11</m:t>
                                        </m:r>
                                      </m:sub>
                                      <m:sup>
                                        <m:r>
                                          <a:rPr lang="en-US" altLang="zh-TW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(1)</m:t>
                                        </m:r>
                                      </m:sup>
                                    </m:sSubSup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altLang="zh-TW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TW" altLang="en-US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TW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zh-TW" altLang="en-US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Sup>
                                      <m:sSubSupPr>
                                        <m:ctrlPr>
                                          <a:rPr lang="en-US" altLang="zh-TW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zh-TW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zh-TW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12</m:t>
                                        </m:r>
                                      </m:sub>
                                      <m:sup>
                                        <m:r>
                                          <a:rPr lang="en-US" altLang="zh-TW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(1)</m:t>
                                        </m:r>
                                      </m:sup>
                                    </m:sSubSup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altLang="zh-TW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TW" altLang="en-US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TW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zh-TW" altLang="en-US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Sup>
                                      <m:sSubSupPr>
                                        <m:ctrlPr>
                                          <a:rPr lang="en-US" altLang="zh-TW" sz="2000" i="1">
                                            <a:solidFill>
                                              <a:srgbClr val="0066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zh-TW" sz="2000" i="1">
                                            <a:solidFill>
                                              <a:srgbClr val="0066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zh-TW" sz="2000" i="1">
                                            <a:solidFill>
                                              <a:srgbClr val="0066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21</m:t>
                                        </m:r>
                                      </m:sub>
                                      <m:sup>
                                        <m:r>
                                          <a:rPr lang="en-US" altLang="zh-TW" sz="2000" i="1">
                                            <a:solidFill>
                                              <a:srgbClr val="0066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(1)</m:t>
                                        </m:r>
                                      </m:sup>
                                    </m:sSubSup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altLang="zh-TW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TW" altLang="en-US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TW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zh-TW" altLang="en-US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Sup>
                                      <m:sSubSupPr>
                                        <m:ctrlPr>
                                          <a:rPr lang="en-US" altLang="zh-TW" sz="2000" i="1">
                                            <a:solidFill>
                                              <a:srgbClr val="0066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zh-TW" sz="2000" i="1">
                                            <a:solidFill>
                                              <a:srgbClr val="0066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zh-TW" sz="2000" i="1">
                                            <a:solidFill>
                                              <a:srgbClr val="0066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22</m:t>
                                        </m:r>
                                      </m:sub>
                                      <m:sup>
                                        <m:r>
                                          <a:rPr lang="en-US" altLang="zh-TW" sz="2000" i="1">
                                            <a:solidFill>
                                              <a:srgbClr val="0066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(1)</m:t>
                                        </m:r>
                                      </m:sup>
                                    </m:sSubSup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altLang="zh-TW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TW" altLang="en-US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TW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zh-TW" altLang="en-US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Sup>
                                      <m:sSubSupPr>
                                        <m:ctrlPr>
                                          <a:rPr lang="en-US" altLang="zh-TW" sz="2000" i="1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zh-TW" sz="2000" i="1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zh-TW" sz="2000" i="1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31</m:t>
                                        </m:r>
                                      </m:sub>
                                      <m:sup>
                                        <m:r>
                                          <a:rPr lang="en-US" altLang="zh-TW" sz="2000" i="1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(1)</m:t>
                                        </m:r>
                                      </m:sup>
                                    </m:sSubSup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altLang="zh-TW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TW" altLang="en-US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TW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zh-TW" altLang="en-US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Sup>
                                      <m:sSubSupPr>
                                        <m:ctrlPr>
                                          <a:rPr lang="en-US" altLang="zh-TW" sz="2000" i="1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zh-TW" sz="2000" i="1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zh-TW" sz="2000" i="1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32</m:t>
                                        </m:r>
                                      </m:sub>
                                      <m:sup>
                                        <m:r>
                                          <a:rPr lang="en-US" altLang="zh-TW" sz="2000" i="1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(1)</m:t>
                                        </m:r>
                                      </m:sup>
                                    </m:sSubSup>
                                  </m:den>
                                </m:f>
                              </m:e>
                            </m:mr>
                          </m:m>
                        </m:e>
                      </m:d>
                      <m:r>
                        <a:rPr lang="en-US" altLang="zh-TW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2000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2000" b="1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altLang="zh-TW" sz="20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TW" altLang="en-US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TW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zh-TW" altLang="en-US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zh-TW" sz="20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altLang="zh-TW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den>
                                </m:f>
                                <m:f>
                                  <m:fPr>
                                    <m:ctrlPr>
                                      <a:rPr lang="en-US" altLang="zh-TW" sz="200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TW" alt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zh-TW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altLang="zh-TW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zh-TW" alt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Sup>
                                      <m:sSubSupPr>
                                        <m:ctrlPr>
                                          <a:rPr lang="en-US" altLang="zh-TW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zh-TW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zh-TW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11</m:t>
                                        </m:r>
                                      </m:sub>
                                      <m:sup>
                                        <m:r>
                                          <a:rPr lang="en-US" altLang="zh-TW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(1)</m:t>
                                        </m:r>
                                      </m:sup>
                                    </m:sSubSup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altLang="zh-TW" sz="20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TW" altLang="en-US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TW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zh-TW" altLang="en-US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zh-TW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altLang="zh-TW" sz="20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den>
                                </m:f>
                                <m:f>
                                  <m:fPr>
                                    <m:ctrlPr>
                                      <a:rPr lang="en-US" altLang="zh-TW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TW" alt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zh-TW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altLang="zh-TW" sz="20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zh-TW" alt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Sup>
                                      <m:sSubSupPr>
                                        <m:ctrlPr>
                                          <a:rPr lang="en-US" altLang="zh-TW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zh-TW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zh-TW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12</m:t>
                                        </m:r>
                                      </m:sub>
                                      <m:sup>
                                        <m:r>
                                          <a:rPr lang="en-US" altLang="zh-TW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en-US" altLang="zh-TW" sz="20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</m:t>
                                        </m:r>
                                        <m:r>
                                          <a:rPr lang="en-US" altLang="zh-TW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sup>
                                    </m:sSubSup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altLang="zh-TW" sz="20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TW" altLang="en-US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TW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zh-TW" altLang="en-US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zh-TW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altLang="zh-TW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den>
                                </m:f>
                                <m:f>
                                  <m:fPr>
                                    <m:ctrlPr>
                                      <a:rPr lang="en-US" altLang="zh-TW" sz="200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TW" altLang="en-US" sz="200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zh-TW" sz="2000" i="1">
                                            <a:solidFill>
                                              <a:srgbClr val="0066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2000" b="0" i="1" smtClean="0">
                                            <a:solidFill>
                                              <a:srgbClr val="0066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altLang="zh-TW" sz="2000" i="1">
                                            <a:solidFill>
                                              <a:srgbClr val="0066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zh-TW" altLang="en-US" sz="200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Sup>
                                      <m:sSubSupPr>
                                        <m:ctrlPr>
                                          <a:rPr lang="en-US" altLang="zh-TW" sz="2000" i="1">
                                            <a:solidFill>
                                              <a:srgbClr val="0066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zh-TW" sz="2000" i="1">
                                            <a:solidFill>
                                              <a:srgbClr val="0066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zh-TW" sz="2000" i="1">
                                            <a:solidFill>
                                              <a:srgbClr val="0066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21</m:t>
                                        </m:r>
                                      </m:sub>
                                      <m:sup>
                                        <m:r>
                                          <a:rPr lang="en-US" altLang="zh-TW" sz="2000" i="1">
                                            <a:solidFill>
                                              <a:srgbClr val="0066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en-US" altLang="zh-TW" sz="2000" b="0" i="1" smtClean="0">
                                            <a:solidFill>
                                              <a:srgbClr val="0066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</m:t>
                                        </m:r>
                                        <m:r>
                                          <a:rPr lang="en-US" altLang="zh-TW" sz="2000" i="1">
                                            <a:solidFill>
                                              <a:srgbClr val="0066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sup>
                                    </m:sSubSup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altLang="zh-TW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TW" altLang="en-US" sz="20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TW" sz="2000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zh-TW" altLang="en-US" sz="20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zh-TW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2000" i="1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altLang="zh-TW" sz="20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den>
                                </m:f>
                                <m:f>
                                  <m:fPr>
                                    <m:ctrlPr>
                                      <a:rPr lang="en-US" altLang="zh-TW" sz="200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TW" altLang="en-US" sz="200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zh-TW" sz="2000" i="1">
                                            <a:solidFill>
                                              <a:srgbClr val="0066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2000" b="0" i="1" smtClean="0">
                                            <a:solidFill>
                                              <a:srgbClr val="0066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altLang="zh-TW" sz="2000" i="1">
                                            <a:solidFill>
                                              <a:srgbClr val="0066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zh-TW" altLang="en-US" sz="200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Sup>
                                      <m:sSubSupPr>
                                        <m:ctrlPr>
                                          <a:rPr lang="en-US" altLang="zh-TW" sz="2000" i="1">
                                            <a:solidFill>
                                              <a:srgbClr val="0066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zh-TW" sz="2000" i="1">
                                            <a:solidFill>
                                              <a:srgbClr val="0066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zh-TW" sz="2000" i="1">
                                            <a:solidFill>
                                              <a:srgbClr val="0066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22</m:t>
                                        </m:r>
                                      </m:sub>
                                      <m:sup>
                                        <m:r>
                                          <a:rPr lang="en-US" altLang="zh-TW" sz="2000" i="1">
                                            <a:solidFill>
                                              <a:srgbClr val="0066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en-US" altLang="zh-TW" sz="2000" b="0" i="1" smtClean="0">
                                            <a:solidFill>
                                              <a:srgbClr val="0066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</m:t>
                                        </m:r>
                                        <m:r>
                                          <a:rPr lang="en-US" altLang="zh-TW" sz="2000" i="1">
                                            <a:solidFill>
                                              <a:srgbClr val="0066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sup>
                                    </m:sSubSup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altLang="zh-TW" sz="20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TW" altLang="en-US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TW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zh-TW" altLang="en-US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zh-TW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altLang="zh-TW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den>
                                </m:f>
                                <m:f>
                                  <m:fPr>
                                    <m:ctrlPr>
                                      <a:rPr lang="en-US" altLang="zh-TW" sz="20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TW" altLang="en-US" sz="20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zh-TW" sz="2000" i="1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2000" b="0" i="1" smtClean="0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altLang="zh-TW" sz="2000" i="1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zh-TW" altLang="en-US" sz="20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Sup>
                                      <m:sSubSupPr>
                                        <m:ctrlPr>
                                          <a:rPr lang="en-US" altLang="zh-TW" sz="2000" i="1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zh-TW" sz="2000" i="1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zh-TW" sz="2000" i="1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31</m:t>
                                        </m:r>
                                      </m:sub>
                                      <m:sup>
                                        <m:r>
                                          <a:rPr lang="en-US" altLang="zh-TW" sz="2000" i="1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en-US" altLang="zh-TW" sz="2000" b="0" i="1" smtClean="0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</m:t>
                                        </m:r>
                                        <m:r>
                                          <a:rPr lang="en-US" altLang="zh-TW" sz="2000" i="1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sup>
                                    </m:sSubSup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altLang="zh-TW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TW" altLang="en-US" sz="20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TW" sz="2000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zh-TW" altLang="en-US" sz="20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zh-TW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2000" i="1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altLang="zh-TW" sz="20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den>
                                </m:f>
                                <m:f>
                                  <m:fPr>
                                    <m:ctrlPr>
                                      <a:rPr lang="en-US" altLang="zh-TW" sz="20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TW" altLang="en-US" sz="20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zh-TW" sz="2000" i="1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2000" b="0" i="1" smtClean="0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altLang="zh-TW" sz="2000" i="1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zh-TW" altLang="en-US" sz="20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Sup>
                                      <m:sSubSupPr>
                                        <m:ctrlPr>
                                          <a:rPr lang="en-US" altLang="zh-TW" sz="2000" i="1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zh-TW" sz="2000" i="1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zh-TW" sz="2000" i="1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32</m:t>
                                        </m:r>
                                      </m:sub>
                                      <m:sup>
                                        <m:r>
                                          <a:rPr lang="en-US" altLang="zh-TW" sz="2000" i="1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en-US" altLang="zh-TW" sz="2000" b="0" i="1" smtClean="0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</m:t>
                                        </m:r>
                                        <m:r>
                                          <a:rPr lang="en-US" altLang="zh-TW" sz="2000" i="1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sup>
                                    </m:sSubSup>
                                  </m:den>
                                </m:f>
                              </m:e>
                            </m:mr>
                          </m:m>
                        </m:e>
                      </m:d>
                      <m:r>
                        <a:rPr lang="en-US" altLang="zh-TW" sz="2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2000" b="1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altLang="zh-TW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TW" altLang="en-US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TW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zh-TW" altLang="en-US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zh-TW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2000" i="1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altLang="zh-TW" sz="20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m:rPr>
                                    <m:brk m:alnAt="7"/>
                                  </m:rPr>
                                  <a:rPr lang="en-US" altLang="zh-TW" sz="20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en-US" altLang="zh-TW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TW" altLang="en-US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TW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zh-TW" altLang="en-US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zh-TW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2000" i="1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altLang="zh-TW" sz="20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m:rPr>
                                    <m:brk m:alnAt="7"/>
                                  </m:rPr>
                                  <a:rPr lang="en-US" altLang="zh-TW" sz="20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altLang="zh-TW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TW" altLang="en-US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TW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zh-TW" altLang="en-US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zh-TW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2000" i="1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altLang="zh-TW" sz="20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den>
                                </m:f>
                                <m:sSub>
                                  <m:sSubPr>
                                    <m:ctrlPr>
                                      <a:rPr lang="en-US" altLang="zh-TW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f>
                                  <m:fPr>
                                    <m:ctrlPr>
                                      <a:rPr lang="en-US" altLang="zh-TW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TW" altLang="en-US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TW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zh-TW" altLang="en-US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zh-TW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2000" i="1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altLang="zh-TW" sz="20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den>
                                </m:f>
                                <m:sSub>
                                  <m:sSubPr>
                                    <m:ctrlPr>
                                      <a:rPr lang="en-US" altLang="zh-TW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altLang="zh-TW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TW" altLang="en-US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TW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zh-TW" altLang="en-US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zh-TW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2000" i="1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altLang="zh-TW" sz="20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den>
                                </m:f>
                                <m:sSub>
                                  <m:sSubPr>
                                    <m:ctrlPr>
                                      <a:rPr lang="en-US" altLang="zh-TW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  <m:e>
                                <m:f>
                                  <m:fPr>
                                    <m:ctrlPr>
                                      <a:rPr lang="en-US" altLang="zh-TW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TW" altLang="en-US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TW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zh-TW" altLang="en-US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zh-TW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2000" i="1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altLang="zh-TW" sz="20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den>
                                </m:f>
                                <m:sSub>
                                  <m:sSubPr>
                                    <m:ctrlPr>
                                      <a:rPr lang="en-US" altLang="zh-TW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altLang="zh-TW" sz="2000" b="1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TW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TW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TW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  <m:r>
                            <m:rPr>
                              <m:nor/>
                            </m:rPr>
                            <a:rPr lang="en-US" altLang="zh-TW" sz="200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zh-TW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altLang="zh-TW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TW" altLang="en-US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TW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zh-TW" altLang="en-US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zh-TW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2000" i="1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altLang="zh-TW" sz="20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altLang="zh-TW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TW" altLang="en-US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TW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zh-TW" altLang="en-US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zh-TW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2000" i="1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altLang="zh-TW" sz="20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zh-TW" sz="2000" b="1" i="1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TW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1 </m:t>
                              </m:r>
                              <m:r>
                                <a:rPr lang="en-US" altLang="zh-TW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  <m:sup>
                          <m:r>
                            <a:rPr lang="en-US" altLang="zh-TW" sz="2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d>
                        <m:dPr>
                          <m:ctrlPr>
                            <a:rPr lang="en-US" altLang="zh-TW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000"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</m:acc>
                          <m:r>
                            <a:rPr lang="en-US" altLang="zh-TW" sz="2000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altLang="zh-TW" sz="2000"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</m:d>
                      <m:sSup>
                        <m:sSupPr>
                          <m:ctrlPr>
                            <a:rPr lang="en-US" altLang="zh-TW" sz="200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altLang="zh-TW" sz="2000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000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zh-TW" sz="2000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altLang="zh-TW" sz="2000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000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1:</m:t>
                              </m:r>
                            </m:e>
                          </m:d>
                        </m:e>
                        <m:sup>
                          <m:r>
                            <a:rPr lang="en-US" altLang="zh-TW" sz="200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TW" sz="20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20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en-US" altLang="zh-TW" sz="20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TW" altLang="en-US" sz="20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zh-TW" altLang="en-US" sz="2000" dirty="0">
                                        <a:solidFill>
                                          <a:srgbClr val="0000FF"/>
                                        </a:solidFill>
                                      </a:rPr>
                                      <m:t> </m:t>
                                    </m:r>
                                  </m:e>
                                  <m:sup>
                                    <m:r>
                                      <a:rPr lang="en-US" altLang="zh-TW" sz="20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en-US" altLang="zh-TW" sz="20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TW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2000" i="1"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e>
                                      <m:sub>
                                        <m:r>
                                          <a:rPr lang="en-US" altLang="zh-TW" sz="20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sSup>
                                  <m:sSupPr>
                                    <m:ctrlPr>
                                      <a:rPr lang="en-US" altLang="zh-TW" sz="20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TW" altLang="en-US" sz="20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zh-TW" altLang="en-US" sz="2000" dirty="0">
                                        <a:solidFill>
                                          <a:srgbClr val="0000FF"/>
                                        </a:solidFill>
                                      </a:rPr>
                                      <m:t> </m:t>
                                    </m:r>
                                  </m:e>
                                  <m:sup>
                                    <m:r>
                                      <a:rPr lang="en-US" altLang="zh-TW" sz="20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en-US" altLang="zh-TW" sz="20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TW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2000" i="1"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e>
                                      <m:sub>
                                        <m:r>
                                          <a:rPr lang="en-US" altLang="zh-TW" sz="2000" i="1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zh-TW" sz="2000" b="1" i="1" dirty="0" smtClean="0">
                  <a:latin typeface="Cambria Math" panose="02040503050406030204" pitchFamily="18" charset="0"/>
                </a:endParaRPr>
              </a:p>
              <a:p>
                <a:r>
                  <a:rPr lang="en-US" altLang="zh-TW" b="1" dirty="0" smtClean="0">
                    <a:ea typeface="Cambria Math" panose="02040503050406030204" pitchFamily="18" charset="0"/>
                  </a:rPr>
                  <a:t>                                     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687" y="3166795"/>
                <a:ext cx="11312005" cy="301114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圖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7535" y="732632"/>
            <a:ext cx="7761873" cy="2289178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1347535" y="6177940"/>
            <a:ext cx="699014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dW1 = </a:t>
            </a:r>
            <a:r>
              <a:rPr lang="en-US" altLang="zh-TW" sz="2400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np.matmul</a:t>
            </a:r>
            <a:r>
              <a:rPr lang="en-US" altLang="zh-TW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TW" sz="2400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prepend_bias</a:t>
            </a:r>
            <a:r>
              <a:rPr lang="en-US" altLang="zh-TW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(X).T, da</a:t>
            </a:r>
            <a:r>
              <a:rPr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)/</a:t>
            </a:r>
            <a:r>
              <a:rPr lang="en-US" altLang="zh-TW" sz="24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X.shape</a:t>
            </a:r>
            <a:r>
              <a:rPr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[0]</a:t>
            </a:r>
            <a:endParaRPr lang="zh-TW" altLang="en-US" sz="24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標題 1">
                <a:extLst>
                  <a:ext uri="{FF2B5EF4-FFF2-40B4-BE49-F238E27FC236}">
                    <a16:creationId xmlns:a16="http://schemas.microsoft.com/office/drawing/2014/main" id="{0818CCC9-6134-4BE7-9E35-83B29B55B6F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80533" y="0"/>
                <a:ext cx="10035823" cy="643468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rm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altLang="zh-TW" sz="36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Backpropagation: Gradient of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36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TW" sz="3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TW" altLang="en-US" sz="36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TW" sz="36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 matrix form</a:t>
                </a:r>
                <a:endParaRPr lang="zh-TW" altLang="en-US" sz="3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標題 1">
                <a:extLst>
                  <a:ext uri="{FF2B5EF4-FFF2-40B4-BE49-F238E27FC236}">
                    <a16:creationId xmlns:a16="http://schemas.microsoft.com/office/drawing/2014/main" id="{0818CCC9-6134-4BE7-9E35-83B29B55B6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533" y="0"/>
                <a:ext cx="10035823" cy="643468"/>
              </a:xfrm>
              <a:prstGeom prst="rect">
                <a:avLst/>
              </a:prstGeom>
              <a:blipFill>
                <a:blip r:embed="rId4"/>
                <a:stretch>
                  <a:fillRect l="-1093" t="-15094" r="-1093" b="-3490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3389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93DC38D1-6F9C-4E45-9A66-611A7081E9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6487" y="46017"/>
            <a:ext cx="7631289" cy="769145"/>
          </a:xfrm>
        </p:spPr>
        <p:txBody>
          <a:bodyPr>
            <a:normAutofit/>
          </a:bodyPr>
          <a:lstStyle/>
          <a:p>
            <a:r>
              <a:rPr lang="en-US" altLang="zh-TW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02_neural_network_classifier.jpynb</a:t>
            </a:r>
            <a:endParaRPr lang="zh-TW" alt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92" y="4425206"/>
            <a:ext cx="11952480" cy="2146653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2812" y="3654139"/>
            <a:ext cx="5228178" cy="659676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4053" y="812976"/>
            <a:ext cx="7761873" cy="2289178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892" y="3099968"/>
            <a:ext cx="6516965" cy="1213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03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0818CCC9-6134-4BE7-9E35-83B29B55B6FE}"/>
              </a:ext>
            </a:extLst>
          </p:cNvPr>
          <p:cNvSpPr txBox="1">
            <a:spLocks/>
          </p:cNvSpPr>
          <p:nvPr/>
        </p:nvSpPr>
        <p:spPr>
          <a:xfrm>
            <a:off x="880533" y="0"/>
            <a:ext cx="10035823" cy="6434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Initializations of weights</a:t>
            </a:r>
            <a:endParaRPr lang="zh-TW" alt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620888" y="1968503"/>
                <a:ext cx="11142134" cy="495520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altLang="zh-TW" sz="28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Assume</a:t>
                </a:r>
                <a:r>
                  <a:rPr lang="zh-TW" altLang="en-US" sz="28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zh-TW" alt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</a:t>
                </a:r>
                <a:r>
                  <a:rPr lang="en-US" altLang="zh-TW" sz="28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en-US" altLang="zh-TW" sz="2800" baseline="30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</a:t>
                </a:r>
                <a:r>
                  <a:rPr lang="zh-TW" altLang="en-US" sz="28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zh-TW" alt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 </a:t>
                </a:r>
                <a:r>
                  <a:rPr lang="en-US" altLang="zh-TW" sz="28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altLang="zh-TW" sz="2800" baseline="30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nd</a:t>
                </a:r>
                <a:r>
                  <a:rPr lang="zh-TW" altLang="en-US" sz="28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zh-TW" alt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matrices are </a:t>
                </a:r>
                <a:r>
                  <a:rPr lang="en-US" altLang="zh-TW" sz="28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input</a:t>
                </a:r>
                <a:r>
                  <a:rPr lang="zh-TW" altLang="en-US" sz="28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2800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zh-TW" alt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:r>
                  <a:rPr lang="en-US" altLang="zh-TW" sz="28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1</a:t>
                </a:r>
                <a:r>
                  <a:rPr lang="en-US" altLang="zh-TW" sz="2800" baseline="30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</a:t>
                </a:r>
                <a:r>
                  <a:rPr lang="en-US" altLang="zh-TW" sz="28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layer’s weights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TW" altLang="en-US" sz="28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</a:t>
                </a:r>
                <a:endParaRPr lang="zh-TW" alt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altLang="zh-TW" sz="12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altLang="zh-TW" sz="28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zh-TW" altLang="en-US" sz="28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he </a:t>
                </a:r>
                <a:r>
                  <a:rPr lang="zh-TW" alt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resulting matrix passes through a sigmoid to become </a:t>
                </a:r>
                <a:r>
                  <a:rPr lang="zh-TW" altLang="en-US" sz="28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hidden </a:t>
                </a:r>
                <a:r>
                  <a:rPr lang="zh-TW" alt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layer </a:t>
                </a:r>
                <a:r>
                  <a:rPr lang="zh-TW" altLang="en-US" sz="2800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</a:t>
                </a:r>
                <a:r>
                  <a:rPr lang="en-US" altLang="zh-TW" sz="28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which</a:t>
                </a:r>
                <a:r>
                  <a:rPr lang="zh-TW" altLang="en-US" sz="28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TW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zh-TW" altLang="en-US" sz="28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has </a:t>
                </a:r>
                <a:r>
                  <a:rPr lang="zh-TW" alt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same values in each row, meaning that all the hidden nodes of </a:t>
                </a:r>
                <a:r>
                  <a:rPr lang="zh-TW" altLang="en-US" sz="28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the </a:t>
                </a:r>
                <a:r>
                  <a:rPr lang="zh-TW" alt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network have the same value. </a:t>
                </a:r>
                <a:endParaRPr lang="en-US" altLang="zh-TW" sz="28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altLang="zh-TW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zh-TW" altLang="en-US" sz="28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By </a:t>
                </a:r>
                <a:r>
                  <a:rPr lang="zh-TW" alt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initializing all the weights with the same value, we forced our network to behave </a:t>
                </a:r>
                <a:r>
                  <a:rPr lang="zh-TW" altLang="en-US" sz="28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as if </a:t>
                </a:r>
                <a:r>
                  <a:rPr lang="zh-TW" altLang="en-US" sz="28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it </a:t>
                </a:r>
                <a:r>
                  <a:rPr lang="zh-TW" altLang="en-US" sz="28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had only one hidden node</a:t>
                </a:r>
                <a:r>
                  <a:rPr lang="zh-TW" alt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endParaRPr lang="zh-TW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zh-TW" alt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We </a:t>
                </a:r>
                <a:r>
                  <a:rPr lang="zh-TW" altLang="en-US" sz="28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shouldn</a:t>
                </a:r>
                <a:r>
                  <a:rPr lang="en-US" altLang="zh-TW" sz="28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’</a:t>
                </a:r>
                <a:r>
                  <a:rPr lang="zh-TW" altLang="en-US" sz="28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 </a:t>
                </a:r>
                <a:r>
                  <a:rPr lang="zh-TW" alt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initialize the weights with large values. </a:t>
                </a:r>
                <a:r>
                  <a:rPr lang="en-US" altLang="zh-TW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</a:t>
                </a:r>
                <a:r>
                  <a:rPr lang="zh-TW" altLang="en-US" sz="28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arge </a:t>
                </a:r>
                <a:r>
                  <a:rPr lang="zh-TW" alt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weights generate large values </a:t>
                </a:r>
                <a:r>
                  <a:rPr lang="zh-TW" altLang="en-US" sz="28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which </a:t>
                </a:r>
                <a:r>
                  <a:rPr lang="zh-TW" alt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can cause problems if the </a:t>
                </a:r>
                <a:r>
                  <a:rPr lang="zh-TW" altLang="en-US" sz="28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network</a:t>
                </a:r>
                <a:r>
                  <a:rPr lang="en-US" altLang="zh-TW" sz="28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’</a:t>
                </a:r>
                <a:r>
                  <a:rPr lang="zh-TW" altLang="en-US" sz="28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 </a:t>
                </a:r>
                <a:r>
                  <a:rPr lang="zh-TW" alt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function are not numerically stable: </a:t>
                </a:r>
                <a:r>
                  <a:rPr lang="zh-TW" altLang="en-US" sz="28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they </a:t>
                </a:r>
                <a:r>
                  <a:rPr lang="zh-TW" alt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can push those functions past the brink, making them overflow</a:t>
                </a:r>
                <a:r>
                  <a:rPr lang="zh-TW" altLang="en-US" sz="28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zh-TW" alt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888" y="1968503"/>
                <a:ext cx="11142134" cy="4955203"/>
              </a:xfrm>
              <a:prstGeom prst="rect">
                <a:avLst/>
              </a:prstGeom>
              <a:blipFill>
                <a:blip r:embed="rId2"/>
                <a:stretch>
                  <a:fillRect l="-985" t="-1353" r="-2681" b="-246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3461" y="643468"/>
            <a:ext cx="4152900" cy="139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668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0818CCC9-6134-4BE7-9E35-83B29B55B6FE}"/>
              </a:ext>
            </a:extLst>
          </p:cNvPr>
          <p:cNvSpPr txBox="1">
            <a:spLocks/>
          </p:cNvSpPr>
          <p:nvPr/>
        </p:nvSpPr>
        <p:spPr>
          <a:xfrm>
            <a:off x="880533" y="0"/>
            <a:ext cx="10035823" cy="6434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Initializations of weights</a:t>
            </a:r>
            <a:endParaRPr lang="zh-TW" alt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626533" y="620892"/>
                <a:ext cx="10543822" cy="622824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zh-TW" altLang="en-US" sz="28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Another </a:t>
                </a:r>
                <a:r>
                  <a:rPr lang="zh-TW" alt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reason is the larger the weight, the flatter the sigmoid; the flatter the sigmoid, the smaller the gradient; </a:t>
                </a:r>
                <a:r>
                  <a:rPr lang="zh-TW" altLang="en-US" sz="28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smaller </a:t>
                </a:r>
                <a:r>
                  <a:rPr lang="zh-TW" alt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gradient, the slower GD; and the slower GD, the less the weight changes. </a:t>
                </a:r>
              </a:p>
              <a:p>
                <a:endParaRPr lang="zh-TW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zh-TW" alt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We should initialize weights with values that are:</a:t>
                </a:r>
              </a:p>
              <a:p>
                <a:pPr lvl="1"/>
                <a:r>
                  <a:rPr lang="zh-TW" alt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• </a:t>
                </a:r>
                <a:r>
                  <a:rPr lang="zh-TW" altLang="en-US" sz="2800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Random </a:t>
                </a:r>
                <a:r>
                  <a:rPr lang="zh-TW" alt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(to break symmetry)</a:t>
                </a:r>
              </a:p>
              <a:p>
                <a:pPr lvl="1"/>
                <a:r>
                  <a:rPr lang="zh-TW" alt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• </a:t>
                </a:r>
                <a:r>
                  <a:rPr lang="zh-TW" altLang="en-US" sz="2800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Small </a:t>
                </a:r>
                <a:r>
                  <a:rPr lang="zh-TW" alt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(to speed up training and avoid dead neurons)</a:t>
                </a:r>
              </a:p>
              <a:p>
                <a:endParaRPr lang="zh-TW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zh-TW" alt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absolute value of each weight </a:t>
                </a:r>
                <a:r>
                  <a:rPr lang="zh-TW" altLang="en-US" sz="28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shouldn</a:t>
                </a:r>
                <a:r>
                  <a:rPr lang="en-US" altLang="zh-TW" sz="28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’</a:t>
                </a:r>
                <a:r>
                  <a:rPr lang="zh-TW" altLang="en-US" sz="28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 </a:t>
                </a:r>
                <a:r>
                  <a:rPr lang="zh-TW" alt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be much bigger than the square root of the inverse of </a:t>
                </a:r>
                <a:r>
                  <a:rPr lang="zh-TW" altLang="en-US" sz="28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rows </a:t>
                </a:r>
                <a:r>
                  <a:rPr lang="en-US" altLang="zh-TW" sz="2800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</a:t>
                </a:r>
                <a:r>
                  <a:rPr lang="zh-TW" altLang="en-US" sz="28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</a:t>
                </a:r>
                <a:endParaRPr lang="en-US" altLang="zh-TW" sz="28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zh-TW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zh-TW" alt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As the weight matrix gets bigger, individual weights should become smaller</a:t>
                </a:r>
                <a:r>
                  <a:rPr lang="zh-TW" altLang="en-US" sz="28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en-US" altLang="zh-TW" sz="28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≈±</m:t>
                      </m:r>
                      <m:rad>
                        <m:radPr>
                          <m:degHide m:val="on"/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altLang="zh-TW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zh-TW" alt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533" y="620892"/>
                <a:ext cx="10543822" cy="6228243"/>
              </a:xfrm>
              <a:prstGeom prst="rect">
                <a:avLst/>
              </a:prstGeom>
              <a:blipFill>
                <a:blip r:embed="rId2"/>
                <a:stretch>
                  <a:fillRect l="-1041" t="-1076" r="-109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42307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0818CCC9-6134-4BE7-9E35-83B29B55B6FE}"/>
              </a:ext>
            </a:extLst>
          </p:cNvPr>
          <p:cNvSpPr txBox="1">
            <a:spLocks/>
          </p:cNvSpPr>
          <p:nvPr/>
        </p:nvSpPr>
        <p:spPr>
          <a:xfrm>
            <a:off x="880533" y="0"/>
            <a:ext cx="10035823" cy="6434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Initializations of weights</a:t>
            </a:r>
            <a:endParaRPr lang="zh-TW" alt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727" y="1035049"/>
            <a:ext cx="11003433" cy="2724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494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3DC38D1-6F9C-4E45-9A66-611A7081E9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6488" y="123938"/>
            <a:ext cx="7631289" cy="769145"/>
          </a:xfrm>
        </p:spPr>
        <p:txBody>
          <a:bodyPr>
            <a:normAutofit/>
          </a:bodyPr>
          <a:lstStyle/>
          <a:p>
            <a:r>
              <a:rPr lang="en-US" altLang="zh-TW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02_neural_network_classifier.jpynb</a:t>
            </a:r>
            <a:endParaRPr lang="zh-TW" alt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072766" y="893083"/>
            <a:ext cx="28881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linearly_separable.txt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497" y="2333978"/>
            <a:ext cx="5353050" cy="365760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7798" y="2333977"/>
            <a:ext cx="4676246" cy="319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964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93DC38D1-6F9C-4E45-9A66-611A7081E9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933" y="123938"/>
            <a:ext cx="11582400" cy="769145"/>
          </a:xfrm>
        </p:spPr>
        <p:txBody>
          <a:bodyPr>
            <a:normAutofit fontScale="90000"/>
          </a:bodyPr>
          <a:lstStyle/>
          <a:p>
            <a:r>
              <a:rPr lang="en-US" altLang="zh-TW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Limitations </a:t>
            </a:r>
            <a:r>
              <a:rPr lang="en-US" altLang="zh-TW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the Single </a:t>
            </a:r>
            <a:r>
              <a:rPr lang="en-US" altLang="zh-TW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Layer: 01_perceptron_classifier.jpynb</a:t>
            </a:r>
            <a:endParaRPr lang="zh-TW" alt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072766" y="893083"/>
            <a:ext cx="28881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linearly_separable.txt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751" y="1800626"/>
            <a:ext cx="4981575" cy="333375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3604" y="1784584"/>
            <a:ext cx="4611009" cy="3349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742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577" y="2213336"/>
            <a:ext cx="5463645" cy="3766678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3674" y="2213336"/>
            <a:ext cx="5061303" cy="3559713"/>
          </a:xfrm>
          <a:prstGeom prst="rect">
            <a:avLst/>
          </a:prstGeom>
        </p:spPr>
      </p:pic>
      <p:sp>
        <p:nvSpPr>
          <p:cNvPr id="6" name="標題 1">
            <a:extLst>
              <a:ext uri="{FF2B5EF4-FFF2-40B4-BE49-F238E27FC236}">
                <a16:creationId xmlns:a16="http://schemas.microsoft.com/office/drawing/2014/main" id="{93DC38D1-6F9C-4E45-9A66-611A7081E9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6488" y="123938"/>
            <a:ext cx="7631289" cy="769145"/>
          </a:xfrm>
        </p:spPr>
        <p:txBody>
          <a:bodyPr>
            <a:normAutofit/>
          </a:bodyPr>
          <a:lstStyle/>
          <a:p>
            <a:r>
              <a:rPr lang="en-US" altLang="zh-TW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02_neural_network_classifier.jpynb</a:t>
            </a:r>
            <a:endParaRPr lang="zh-TW" alt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072766" y="893083"/>
            <a:ext cx="34531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non_linearly_separable.txt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5676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072766" y="893083"/>
            <a:ext cx="34531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non_linearly_separable.txt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850" y="1863140"/>
            <a:ext cx="4943475" cy="3324225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5844" y="1984620"/>
            <a:ext cx="4555457" cy="3202745"/>
          </a:xfrm>
          <a:prstGeom prst="rect">
            <a:avLst/>
          </a:prstGeom>
        </p:spPr>
      </p:pic>
      <p:sp>
        <p:nvSpPr>
          <p:cNvPr id="9" name="標題 1">
            <a:extLst>
              <a:ext uri="{FF2B5EF4-FFF2-40B4-BE49-F238E27FC236}">
                <a16:creationId xmlns:a16="http://schemas.microsoft.com/office/drawing/2014/main" id="{93DC38D1-6F9C-4E45-9A66-611A7081E9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933" y="123938"/>
            <a:ext cx="11582400" cy="769145"/>
          </a:xfrm>
        </p:spPr>
        <p:txBody>
          <a:bodyPr>
            <a:normAutofit fontScale="90000"/>
          </a:bodyPr>
          <a:lstStyle/>
          <a:p>
            <a:r>
              <a:rPr lang="en-US" altLang="zh-TW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Limitations </a:t>
            </a:r>
            <a:r>
              <a:rPr lang="en-US" altLang="zh-TW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the Single </a:t>
            </a:r>
            <a:r>
              <a:rPr lang="en-US" altLang="zh-TW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Layer: 01_perceptron_classifier.jpynb</a:t>
            </a:r>
            <a:endParaRPr lang="zh-TW" alt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8038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93DC38D1-6F9C-4E45-9A66-611A7081E9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6488" y="123938"/>
            <a:ext cx="7631289" cy="769145"/>
          </a:xfrm>
        </p:spPr>
        <p:txBody>
          <a:bodyPr>
            <a:normAutofit/>
          </a:bodyPr>
          <a:lstStyle/>
          <a:p>
            <a:r>
              <a:rPr lang="en-US" altLang="zh-TW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02_neural_network_classifier.jpynb</a:t>
            </a:r>
            <a:endParaRPr lang="zh-TW" alt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072766" y="893083"/>
            <a:ext cx="13869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circles.txt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237" y="2240667"/>
            <a:ext cx="5519895" cy="3821466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3740" y="2240667"/>
            <a:ext cx="4623859" cy="3353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932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89186" y="634762"/>
                <a:ext cx="12002814" cy="6323086"/>
              </a:xfrm>
            </p:spPr>
            <p:txBody>
              <a:bodyPr>
                <a:normAutofit/>
              </a:bodyPr>
              <a:lstStyle/>
              <a:p>
                <a:r>
                  <a:rPr lang="en-US" altLang="zh-TW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</a:t>
                </a:r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loss function for </a:t>
                </a:r>
                <a:r>
                  <a:rPr lang="en-US" altLang="zh-TW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output</a:t>
                </a:r>
                <a:endParaRPr lang="en-US" altLang="zh-TW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Loss</m:t>
                      </m:r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TW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𝒘</m:t>
                          </m:r>
                        </m:e>
                      </m:d>
                      <m:r>
                        <a:rPr lang="en-US" altLang="zh-TW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TW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TW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altLang="zh-TW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zh-TW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  <m:func>
                            <m:func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TW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altLang="zh-TW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zh-TW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nary>
                      <m:r>
                        <a:rPr lang="en-US" altLang="zh-TW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altLang="zh-TW" dirty="0"/>
              </a:p>
              <a:p>
                <a:r>
                  <a:rPr lang="en-US" altLang="zh-TW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Minimize </a:t>
                </a:r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loss function </a:t>
                </a:r>
                <a:r>
                  <a:rPr lang="en-US" altLang="zh-TW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Loss </a:t>
                </a:r>
                <a:r>
                  <a:rPr lang="en-US" altLang="zh-TW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w.r.t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TW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TW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TW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TW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TW" i="1" dirty="0" smtClean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,</a:t>
                </a:r>
                <a:r>
                  <a:rPr lang="en-US" altLang="zh-TW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TW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altLang="zh-TW" dirty="0" smtClean="0"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altLang="zh-TW" dirty="0" smtClean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𝐿𝑜𝑠𝑠</m:t>
                        </m:r>
                      </m:num>
                      <m:den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𝒘</m:t>
                        </m:r>
                      </m:den>
                    </m:f>
                    <m:r>
                      <a:rPr lang="en-US" altLang="zh-TW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TW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TW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f>
                                <m:f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TW" alt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𝐿𝑜𝑠𝑠</m:t>
                                  </m:r>
                                </m:num>
                                <m:den>
                                  <m:r>
                                    <a:rPr lang="zh-TW" alt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altLang="zh-TW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mr>
                          <m:mr>
                            <m:e>
                              <m:f>
                                <m:f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TW" alt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𝐿𝑜𝑠𝑠</m:t>
                                  </m:r>
                                </m:num>
                                <m:den>
                                  <m:r>
                                    <a:rPr lang="zh-TW" alt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altLang="zh-TW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mr>
                          <m:mr>
                            <m:e>
                              <m:f>
                                <m:f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TW" alt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𝐿𝑜𝑠𝑠</m:t>
                                  </m:r>
                                </m:num>
                                <m:den>
                                  <m:r>
                                    <a:rPr lang="zh-TW" alt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altLang="zh-TW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mr>
                        </m:m>
                      </m:e>
                    </m:d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f>
                                <m:f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𝑁</m:t>
                                  </m:r>
                                </m:den>
                              </m:f>
                              <m:nary>
                                <m:naryPr>
                                  <m:chr m:val="∑"/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zh-TW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𝑁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</m:mr>
                          <m:mr>
                            <m:e>
                              <m:f>
                                <m:f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𝑁</m:t>
                                  </m:r>
                                </m:den>
                              </m:f>
                              <m:nary>
                                <m:naryPr>
                                  <m:chr m:val="∑"/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zh-TW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𝑁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</m:mr>
                          <m:mr>
                            <m:e>
                              <m:f>
                                <m:f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𝑁</m:t>
                                  </m:r>
                                </m:den>
                              </m:f>
                              <m:nary>
                                <m:naryPr>
                                  <m:chr m:val="∑"/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zh-TW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𝑁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</m:mr>
                        </m:m>
                      </m:e>
                    </m:d>
                    <m:r>
                      <a:rPr lang="en-US" altLang="zh-TW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den>
                    </m:f>
                    <m:sSubSup>
                      <m:sSubSupPr>
                        <m:ctrlPr>
                          <a:rPr lang="en-US" altLang="zh-TW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zh-TW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TW" b="1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b="1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</m:e>
                              <m:sub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𝑁</m:t>
                                </m:r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×1</m:t>
                                </m:r>
                              </m:sub>
                            </m:sSub>
                            <m:r>
                              <a:rPr lang="en-US" altLang="zh-TW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   </m:t>
                            </m:r>
                            <m:sSub>
                              <m:sSubPr>
                                <m:ctrlPr>
                                  <a:rPr lang="en-US" altLang="zh-TW" b="1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b="1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𝑿</m:t>
                                </m:r>
                              </m:e>
                              <m:sub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𝑁</m:t>
                                </m:r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×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altLang="zh-TW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×</m:t>
                        </m:r>
                        <m:r>
                          <m:rPr>
                            <m:sty m:val="p"/>
                          </m:rPr>
                          <a:rPr lang="en-US" altLang="zh-TW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N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zh-TW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T</m:t>
                        </m:r>
                      </m:sup>
                    </m:sSubSup>
                    <m:sSub>
                      <m:sSubPr>
                        <m:ctrlPr>
                          <a:rPr lang="en-US" altLang="zh-TW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  <m: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×1</m:t>
                        </m:r>
                      </m:sub>
                    </m:sSub>
                  </m:oMath>
                </a14:m>
                <a:endParaRPr lang="en-US" altLang="zh-TW" i="1" dirty="0"/>
              </a:p>
              <a:p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</a:t>
                </a:r>
                <a:r>
                  <a:rPr lang="en-US" altLang="zh-TW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steepest (gradient) decent </a:t>
                </a:r>
                <a:r>
                  <a:rPr lang="en-US" altLang="zh-TW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method </a:t>
                </a:r>
              </a:p>
              <a:p>
                <a:pPr marL="0" indent="0">
                  <a:buNone/>
                </a:pPr>
                <a:r>
                  <a:rPr lang="en-US" altLang="zh-TW" dirty="0" smtClean="0">
                    <a:solidFill>
                      <a:srgbClr val="C00000"/>
                    </a:solidFill>
                    <a:cs typeface="Times New Roman" panose="02020603050405020304" pitchFamily="18" charset="0"/>
                  </a:rPr>
                  <a:t>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TW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𝒘</m:t>
                        </m:r>
                      </m:e>
                      <m: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+1)</m:t>
                        </m:r>
                      </m:sup>
                    </m:sSup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TW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TW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𝒘</m:t>
                        </m:r>
                      </m:e>
                      <m: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zh-TW" altLang="en-US" b="0" i="1" smtClean="0">
                        <a:latin typeface="Cambria Math" panose="02040503050406030204" pitchFamily="18" charset="0"/>
                      </a:rPr>
                      <m:t>𝛼</m:t>
                    </m:r>
                    <m:f>
                      <m:f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𝑜𝑠𝑠</m:t>
                        </m:r>
                      </m:num>
                      <m:den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𝒘</m:t>
                        </m:r>
                      </m:den>
                    </m:f>
                  </m:oMath>
                </a14:m>
                <a:r>
                  <a:rPr lang="zh-TW" altLang="en-US" i="1" dirty="0"/>
                  <a:t> </a:t>
                </a:r>
                <a:endParaRPr lang="en-US" altLang="zh-TW" i="1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89186" y="634762"/>
                <a:ext cx="12002814" cy="6323086"/>
              </a:xfrm>
              <a:blipFill>
                <a:blip r:embed="rId3"/>
                <a:stretch>
                  <a:fillRect l="-914" t="-163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標題 1">
            <a:extLst>
              <a:ext uri="{FF2B5EF4-FFF2-40B4-BE49-F238E27FC236}">
                <a16:creationId xmlns:a16="http://schemas.microsoft.com/office/drawing/2014/main" id="{25B2E993-E876-4579-AC75-CCE60CA16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132" y="-11680"/>
            <a:ext cx="11256578" cy="741035"/>
          </a:xfrm>
        </p:spPr>
        <p:txBody>
          <a:bodyPr>
            <a:normAutofit/>
          </a:bodyPr>
          <a:lstStyle/>
          <a:p>
            <a:r>
              <a:rPr lang="en-US" altLang="zh-TW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Minimize </a:t>
            </a:r>
            <a:r>
              <a:rPr lang="en-US" altLang="zh-TW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Mean Cross </a:t>
            </a:r>
            <a:r>
              <a:rPr lang="en-US" altLang="zh-TW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Entropy Using Gradient  Descent</a:t>
            </a:r>
            <a:endParaRPr lang="zh-TW" alt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9438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072766" y="893083"/>
            <a:ext cx="13869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circles.txt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730" y="1810151"/>
            <a:ext cx="4905375" cy="331470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7234" y="1948263"/>
            <a:ext cx="4352925" cy="3038475"/>
          </a:xfrm>
          <a:prstGeom prst="rect">
            <a:avLst/>
          </a:prstGeom>
        </p:spPr>
      </p:pic>
      <p:sp>
        <p:nvSpPr>
          <p:cNvPr id="9" name="標題 1">
            <a:extLst>
              <a:ext uri="{FF2B5EF4-FFF2-40B4-BE49-F238E27FC236}">
                <a16:creationId xmlns:a16="http://schemas.microsoft.com/office/drawing/2014/main" id="{93DC38D1-6F9C-4E45-9A66-611A7081E9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933" y="123938"/>
            <a:ext cx="11582400" cy="769145"/>
          </a:xfrm>
        </p:spPr>
        <p:txBody>
          <a:bodyPr>
            <a:normAutofit fontScale="90000"/>
          </a:bodyPr>
          <a:lstStyle/>
          <a:p>
            <a:r>
              <a:rPr lang="en-US" altLang="zh-TW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Limitations </a:t>
            </a:r>
            <a:r>
              <a:rPr lang="en-US" altLang="zh-TW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the Single </a:t>
            </a:r>
            <a:r>
              <a:rPr lang="en-US" altLang="zh-TW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Layer: 01_perceptron_classifier.jpynb</a:t>
            </a:r>
            <a:endParaRPr lang="zh-TW" alt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60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5B2E993-E876-4579-AC75-CCE60CA16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1160" y="0"/>
            <a:ext cx="7231116" cy="741035"/>
          </a:xfrm>
        </p:spPr>
        <p:txBody>
          <a:bodyPr>
            <a:normAutofit/>
          </a:bodyPr>
          <a:lstStyle/>
          <a:p>
            <a:r>
              <a:rPr lang="en-US" altLang="zh-TW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Multiple Classification of MNIST</a:t>
            </a:r>
            <a:endParaRPr lang="zh-TW" alt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7037" y="842170"/>
            <a:ext cx="8934450" cy="2314575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6132" y="3289737"/>
            <a:ext cx="3250709" cy="3284483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966950" y="3289737"/>
            <a:ext cx="7483367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Digits are made up of 28 by 28 grayscale pixels, each represented by one byte. </a:t>
            </a:r>
            <a:endParaRPr lang="en-US" altLang="zh-TW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TW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 </a:t>
            </a:r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MNIST’s grayscale, 0 stands for “perfect background white,” and 255 stands for “perfect foreground black</a:t>
            </a:r>
            <a:r>
              <a:rPr lang="en-US" altLang="zh-TW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.”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TW" sz="1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</a:t>
            </a:r>
            <a:r>
              <a:rPr lang="en-US" altLang="zh-TW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contains 70,000 </a:t>
            </a:r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examples, neatly partitioned into 7,000 examples for each digit </a:t>
            </a:r>
            <a:r>
              <a:rPr lang="en-US" altLang="zh-TW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from 0 </a:t>
            </a:r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9. 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9924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0451" y="1237242"/>
            <a:ext cx="7435219" cy="4450535"/>
          </a:xfrm>
          <a:prstGeom prst="rect">
            <a:avLst/>
          </a:prstGeom>
        </p:spPr>
      </p:pic>
      <p:sp>
        <p:nvSpPr>
          <p:cNvPr id="3" name="標題 1">
            <a:extLst>
              <a:ext uri="{FF2B5EF4-FFF2-40B4-BE49-F238E27FC236}">
                <a16:creationId xmlns:a16="http://schemas.microsoft.com/office/drawing/2014/main" id="{93DC38D1-6F9C-4E45-9A66-611A7081E9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0090" y="114313"/>
            <a:ext cx="5872918" cy="769145"/>
          </a:xfrm>
        </p:spPr>
        <p:txBody>
          <a:bodyPr>
            <a:normAutofit/>
          </a:bodyPr>
          <a:lstStyle/>
          <a:p>
            <a:r>
              <a:rPr lang="en-US" altLang="zh-TW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Multi-layer </a:t>
            </a:r>
            <a:r>
              <a:rPr lang="en-US" altLang="zh-TW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neural network</a:t>
            </a:r>
            <a:endParaRPr lang="zh-TW" alt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0744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5B2E993-E876-4579-AC75-CCE60CA16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1160" y="0"/>
            <a:ext cx="7231116" cy="741035"/>
          </a:xfrm>
        </p:spPr>
        <p:txBody>
          <a:bodyPr>
            <a:normAutofit/>
          </a:bodyPr>
          <a:lstStyle/>
          <a:p>
            <a:r>
              <a:rPr lang="en-US" altLang="zh-TW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MNIST Training and Testing Data</a:t>
            </a:r>
            <a:endParaRPr lang="zh-TW" alt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2589" y="966945"/>
            <a:ext cx="8221810" cy="4958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86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25B2E993-E876-4579-AC75-CCE60CA16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2673" y="0"/>
            <a:ext cx="4246177" cy="741035"/>
          </a:xfrm>
        </p:spPr>
        <p:txBody>
          <a:bodyPr>
            <a:normAutofit/>
          </a:bodyPr>
          <a:lstStyle/>
          <a:p>
            <a:r>
              <a:rPr lang="en-US" altLang="zh-TW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One-Hot Encoding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1572" y="1314493"/>
            <a:ext cx="6608380" cy="1425337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871" y="2790069"/>
            <a:ext cx="8892081" cy="406793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4224836" y="741035"/>
                <a:ext cx="4401849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TW" sz="28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 possible output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8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TW" sz="28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sz="28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altLang="zh-TW" sz="28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sz="28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TW" sz="28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⋯,</m:t>
                    </m:r>
                    <m:sSub>
                      <m:sSubPr>
                        <m:ctrlPr>
                          <a:rPr lang="en-US" altLang="zh-TW" sz="28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TW" sz="28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sz="28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altLang="zh-TW" sz="28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  <m:r>
                          <a:rPr lang="en-US" altLang="zh-TW" sz="28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4836" y="741035"/>
                <a:ext cx="4401849" cy="523220"/>
              </a:xfrm>
              <a:prstGeom prst="rect">
                <a:avLst/>
              </a:prstGeom>
              <a:blipFill>
                <a:blip r:embed="rId4"/>
                <a:stretch>
                  <a:fillRect l="-2770" t="-14118" b="-3176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22991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564316" y="110355"/>
            <a:ext cx="932462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Mini-batch gradient </a:t>
            </a:r>
            <a:r>
              <a:rPr lang="en-US" altLang="zh-TW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descent</a:t>
            </a:r>
            <a:r>
              <a:rPr lang="zh-TW" altLang="en-US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with batch size 3</a:t>
            </a:r>
            <a:endParaRPr lang="en-US" altLang="zh-TW" sz="3600" b="1" i="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7BEE796-F538-4F8F-A530-9A3F7B574E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231" t="18718" r="21442" b="26923"/>
          <a:stretch/>
        </p:blipFill>
        <p:spPr>
          <a:xfrm>
            <a:off x="2441929" y="1935178"/>
            <a:ext cx="5547023" cy="438794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4261186" y="3958450"/>
                <a:ext cx="4625245" cy="17347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TW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US" altLang="zh-TW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𝑖𝑗</m:t>
                          </m:r>
                        </m:sub>
                      </m:sSub>
                      <m:r>
                        <a:rPr kumimoji="0" lang="en-US" altLang="zh-TW" sz="2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←</m:t>
                      </m:r>
                      <m:sSub>
                        <m:sSubPr>
                          <m:ctrlPr>
                            <a:rPr kumimoji="0" lang="en-US" altLang="zh-TW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TW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US" altLang="zh-TW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𝑖𝑗</m:t>
                          </m:r>
                        </m:sub>
                      </m:sSub>
                      <m:r>
                        <a:rPr kumimoji="0" lang="en-US" altLang="zh-TW" sz="2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+</m:t>
                      </m:r>
                      <m:f>
                        <m:fPr>
                          <m:ctrlPr>
                            <a:rPr kumimoji="0" lang="en-US" altLang="zh-TW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TW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num>
                        <m:den>
                          <m:r>
                            <a:rPr kumimoji="0" lang="en-US" altLang="zh-TW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3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kumimoji="0" lang="en-US" altLang="zh-TW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0" lang="en-US" altLang="zh-TW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𝑘</m:t>
                          </m:r>
                          <m:r>
                            <a:rPr kumimoji="0" lang="en-US" altLang="zh-TW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=1</m:t>
                          </m:r>
                        </m:sub>
                        <m:sup>
                          <m:r>
                            <a:rPr kumimoji="0" lang="en-US" altLang="zh-TW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3</m:t>
                          </m:r>
                        </m:sup>
                        <m:e>
                          <m:r>
                            <a:rPr kumimoji="0" lang="zh-TW" alt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∆</m:t>
                          </m:r>
                          <m:sSub>
                            <m:sSubPr>
                              <m:ctrlPr>
                                <a:rPr kumimoji="0" lang="en-US" altLang="zh-TW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TW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0" lang="en-US" altLang="zh-TW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  <m:r>
                        <a:rPr kumimoji="0" lang="en-US" altLang="zh-TW" sz="2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(</m:t>
                      </m:r>
                      <m:r>
                        <a:rPr kumimoji="0" lang="en-US" altLang="zh-TW" sz="2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𝑘</m:t>
                      </m:r>
                      <m:r>
                        <a:rPr kumimoji="0" lang="en-US" altLang="zh-TW" sz="2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US" altLang="zh-TW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1186" y="3958450"/>
                <a:ext cx="4625245" cy="173477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內容版面配置區 2">
            <a:extLst>
              <a:ext uri="{FF2B5EF4-FFF2-40B4-BE49-F238E27FC236}">
                <a16:creationId xmlns:a16="http://schemas.microsoft.com/office/drawing/2014/main" id="{B30EF918-2332-4DD5-B667-6309C4D4CBC4}"/>
              </a:ext>
            </a:extLst>
          </p:cNvPr>
          <p:cNvSpPr txBox="1">
            <a:spLocks/>
          </p:cNvSpPr>
          <p:nvPr/>
        </p:nvSpPr>
        <p:spPr>
          <a:xfrm>
            <a:off x="420108" y="858286"/>
            <a:ext cx="11613039" cy="49711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Assume 99 training data, the weights are updated </a:t>
            </a:r>
            <a:r>
              <a:rPr kumimoji="0" lang="en-US" altLang="zh-TW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33 iterations </a:t>
            </a:r>
            <a:r>
              <a:rPr kumimoji="0" lang="en-US" altLang="zh-TW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for each epoch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Training 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10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epochs needs </a:t>
            </a:r>
            <a:r>
              <a:rPr kumimoji="0" lang="en-US" altLang="zh-TW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330 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iterations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zh-TW" sz="2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5509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606" y="155398"/>
            <a:ext cx="7113061" cy="2999637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606" y="3313113"/>
            <a:ext cx="8089376" cy="1394353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84557" y="4234745"/>
            <a:ext cx="638175" cy="2476500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19292" y="4253795"/>
            <a:ext cx="1581150" cy="2438400"/>
          </a:xfrm>
          <a:prstGeom prst="rect">
            <a:avLst/>
          </a:prstGeom>
        </p:spPr>
      </p:pic>
      <p:cxnSp>
        <p:nvCxnSpPr>
          <p:cNvPr id="9" name="直線單箭頭接點 8"/>
          <p:cNvCxnSpPr/>
          <p:nvPr/>
        </p:nvCxnSpPr>
        <p:spPr>
          <a:xfrm flipV="1">
            <a:off x="9735673" y="5437111"/>
            <a:ext cx="683619" cy="1330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0831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872" y="708377"/>
            <a:ext cx="11668568" cy="4766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758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8681" y="909108"/>
            <a:ext cx="8186208" cy="5619104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091772" y="155954"/>
            <a:ext cx="386516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03</a:t>
            </a:r>
            <a:r>
              <a:rPr lang="zh-TW" altLang="en-US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_batching</a:t>
            </a:r>
            <a:r>
              <a:rPr lang="en-US" altLang="zh-TW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altLang="zh-TW" sz="3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jpynb</a:t>
            </a:r>
            <a:endParaRPr lang="zh-TW" alt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3221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856527" y="1360040"/>
            <a:ext cx="10776030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buAutoNum type="arabicPeriod"/>
            </a:pPr>
            <a:r>
              <a:rPr lang="en-US" altLang="zh-TW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setup: we put the test set aside. We’ll never look at it until the very end. </a:t>
            </a:r>
            <a:endParaRPr lang="en-US" altLang="zh-TW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>
              <a:buAutoNum type="arabicPeriod"/>
            </a:pPr>
            <a:endParaRPr lang="en-US" altLang="zh-TW" sz="1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>
              <a:buAutoNum type="arabicPeriod"/>
            </a:pPr>
            <a:r>
              <a:rPr lang="en-US" altLang="zh-TW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development cycle: we train the network on the training set as usual, but we use the validation set to gauge its performance. </a:t>
            </a:r>
            <a:endParaRPr lang="en-US" altLang="zh-TW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>
              <a:buAutoNum type="arabicPeriod"/>
            </a:pPr>
            <a:endParaRPr lang="en-US" altLang="zh-TW" sz="1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>
              <a:buAutoNum type="arabicPeriod"/>
            </a:pPr>
            <a:r>
              <a:rPr lang="en-US" altLang="zh-TW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final test: after we’ve tweaked and tuned </a:t>
            </a:r>
            <a:r>
              <a:rPr lang="en-US" altLang="zh-TW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our </a:t>
            </a:r>
            <a:r>
              <a:rPr lang="en-US" altLang="zh-TW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hyperparameters</a:t>
            </a:r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we test the network on the test set, which gives us an objective idea of how it will perform in production.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3"/>
          <p:cNvSpPr/>
          <p:nvPr/>
        </p:nvSpPr>
        <p:spPr>
          <a:xfrm>
            <a:off x="261257" y="89043"/>
            <a:ext cx="1161600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Splitting </a:t>
            </a:r>
            <a:r>
              <a:rPr lang="en-US" altLang="zh-TW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input </a:t>
            </a:r>
            <a:r>
              <a:rPr lang="en-US" altLang="zh-TW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into a </a:t>
            </a:r>
            <a:r>
              <a:rPr lang="en-US" altLang="zh-TW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training, validation, and  test set</a:t>
            </a:r>
            <a:endParaRPr lang="zh-TW" alt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0444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93DC38D1-6F9C-4E45-9A66-611A7081E9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933" y="123938"/>
            <a:ext cx="11582400" cy="769145"/>
          </a:xfrm>
        </p:spPr>
        <p:txBody>
          <a:bodyPr>
            <a:normAutofit fontScale="90000"/>
          </a:bodyPr>
          <a:lstStyle/>
          <a:p>
            <a:r>
              <a:rPr lang="en-US" altLang="zh-TW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Limitations </a:t>
            </a:r>
            <a:r>
              <a:rPr lang="en-US" altLang="zh-TW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the Single </a:t>
            </a:r>
            <a:r>
              <a:rPr lang="en-US" altLang="zh-TW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Layer: 01_perceptron_classifier.jpynb</a:t>
            </a:r>
            <a:endParaRPr lang="zh-TW" alt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072766" y="893083"/>
            <a:ext cx="28881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linearly_separable.txt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751" y="1800626"/>
            <a:ext cx="4981575" cy="333375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3604" y="1784584"/>
            <a:ext cx="4611009" cy="3349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582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61257" y="89043"/>
            <a:ext cx="1161600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/>
                <a:cs typeface="Times New Roman" panose="02020603050405020304" pitchFamily="18" charset="0"/>
              </a:rPr>
              <a:t>Splitting </a:t>
            </a:r>
            <a:r>
              <a:rPr kumimoji="0" lang="en-US" altLang="zh-TW" sz="3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/>
                <a:cs typeface="Times New Roman" panose="02020603050405020304" pitchFamily="18" charset="0"/>
              </a:rPr>
              <a:t>input </a:t>
            </a:r>
            <a:r>
              <a:rPr kumimoji="0" lang="en-US" altLang="zh-TW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/>
                <a:cs typeface="Times New Roman" panose="02020603050405020304" pitchFamily="18" charset="0"/>
              </a:rPr>
              <a:t>data into a </a:t>
            </a:r>
            <a:r>
              <a:rPr kumimoji="0" lang="en-US" altLang="zh-TW" sz="3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/>
                <a:cs typeface="Times New Roman" panose="02020603050405020304" pitchFamily="18" charset="0"/>
              </a:rPr>
              <a:t>training, validation, and  test set</a:t>
            </a:r>
            <a:endParaRPr kumimoji="0" lang="zh-TW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標楷體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0496" y="1165363"/>
            <a:ext cx="7282770" cy="4191827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659086" y="6488668"/>
            <a:ext cx="75329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標楷體"/>
                <a:cs typeface="+mn-cs"/>
              </a:rPr>
              <a:t>Andrew Glassner - Deep Learning_ A Visual Approach-No Starch Press (2021)</a:t>
            </a:r>
          </a:p>
        </p:txBody>
      </p:sp>
      <p:cxnSp>
        <p:nvCxnSpPr>
          <p:cNvPr id="6" name="Straight Arrow Connector 4"/>
          <p:cNvCxnSpPr/>
          <p:nvPr/>
        </p:nvCxnSpPr>
        <p:spPr>
          <a:xfrm flipH="1">
            <a:off x="7151915" y="5357190"/>
            <a:ext cx="4260" cy="628531"/>
          </a:xfrm>
          <a:prstGeom prst="straightConnector1">
            <a:avLst/>
          </a:prstGeom>
          <a:ln w="76200">
            <a:solidFill>
              <a:srgbClr val="FF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4464931" y="5985721"/>
            <a:ext cx="59618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標楷體"/>
                <a:cs typeface="Times New Roman" panose="02020603050405020304" pitchFamily="18" charset="0"/>
              </a:rPr>
              <a:t>Determine hyper-parameters: learning rate, batch size, … 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imes New Roman"/>
              <a:ea typeface="標楷體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03465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733801" y="118861"/>
            <a:ext cx="49430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/>
                <a:cs typeface="Times New Roman" panose="02020603050405020304" pitchFamily="18" charset="0"/>
              </a:rPr>
              <a:t>K</a:t>
            </a:r>
            <a:r>
              <a:rPr kumimoji="0" lang="en-US" altLang="zh-TW" sz="3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/>
                <a:cs typeface="Times New Roman" panose="02020603050405020304" pitchFamily="18" charset="0"/>
              </a:rPr>
              <a:t>-fold </a:t>
            </a:r>
            <a:r>
              <a:rPr kumimoji="0" lang="en-US" altLang="zh-TW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/>
                <a:cs typeface="Times New Roman" panose="02020603050405020304" pitchFamily="18" charset="0"/>
              </a:rPr>
              <a:t>cross-validation</a:t>
            </a:r>
            <a:endParaRPr kumimoji="0" lang="zh-TW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標楷體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3875" y="2466611"/>
            <a:ext cx="10353675" cy="276225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988735" y="1108070"/>
            <a:ext cx="1078395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/>
                <a:cs typeface="Times New Roman" panose="02020603050405020304" pitchFamily="18" charset="0"/>
              </a:rPr>
              <a:t>In each pass through the loop, we choose one fold for </a:t>
            </a:r>
            <a:r>
              <a:rPr kumimoji="0" lang="en-US" altLang="zh-TW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/>
                <a:cs typeface="Times New Roman" panose="02020603050405020304" pitchFamily="18" charset="0"/>
              </a:rPr>
              <a:t>validation (in 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/>
                <a:cs typeface="Times New Roman" panose="02020603050405020304" pitchFamily="18" charset="0"/>
              </a:rPr>
              <a:t>blue), and train with the others (in red).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標楷體"/>
              <a:cs typeface="Times New Roman" panose="02020603050405020304" pitchFamily="18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659086" y="6488668"/>
            <a:ext cx="75329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標楷體"/>
                <a:cs typeface="+mn-cs"/>
              </a:rPr>
              <a:t>Andrew Glassner - Deep Learning_ A Visual Approach-No Starch Press (2021)</a:t>
            </a:r>
          </a:p>
        </p:txBody>
      </p:sp>
    </p:spTree>
    <p:extLst>
      <p:ext uri="{BB962C8B-B14F-4D97-AF65-F5344CB8AC3E}">
        <p14:creationId xmlns:p14="http://schemas.microsoft.com/office/powerpoint/2010/main" val="680812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726870" y="-20645"/>
            <a:ext cx="65697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An idealized set of error curves</a:t>
            </a:r>
            <a:endParaRPr kumimoji="0" lang="zh-TW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0315" y="618968"/>
            <a:ext cx="7762875" cy="5924550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>
            <a:off x="6698974" y="2713383"/>
            <a:ext cx="0" cy="993913"/>
          </a:xfrm>
          <a:prstGeom prst="straightConnector1">
            <a:avLst/>
          </a:prstGeom>
          <a:ln w="76200">
            <a:solidFill>
              <a:srgbClr val="FF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5827125" y="2190163"/>
            <a:ext cx="174369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Stop here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659086" y="6488668"/>
            <a:ext cx="75329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Andrew Glassner - Deep Learning_ A Visual Approach-No Starch Press (2021)</a:t>
            </a:r>
          </a:p>
        </p:txBody>
      </p:sp>
    </p:spTree>
    <p:extLst>
      <p:ext uri="{BB962C8B-B14F-4D97-AF65-F5344CB8AC3E}">
        <p14:creationId xmlns:p14="http://schemas.microsoft.com/office/powerpoint/2010/main" val="810360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213968" y="151178"/>
            <a:ext cx="995266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6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Tuning </a:t>
            </a:r>
            <a:r>
              <a:rPr lang="en-US" altLang="zh-TW" sz="3600" b="1" dirty="0" err="1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Hyperparameters</a:t>
            </a:r>
            <a:r>
              <a:rPr lang="en-US" altLang="zh-TW" sz="3600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05_development.jpynb</a:t>
            </a:r>
            <a:endParaRPr lang="en-US" altLang="zh-TW" sz="3600" b="1" i="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1525" y="1435752"/>
            <a:ext cx="7379230" cy="5051024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3031688" y="912532"/>
            <a:ext cx="554530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Tuning the Number of Hidden Nodes</a:t>
            </a:r>
            <a:endParaRPr lang="en-US" altLang="zh-TW" sz="2800" i="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1182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213968" y="151178"/>
            <a:ext cx="995266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6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Tuning </a:t>
            </a:r>
            <a:r>
              <a:rPr lang="en-US" altLang="zh-TW" sz="3600" b="1" dirty="0" err="1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Hyperparameters</a:t>
            </a:r>
            <a:r>
              <a:rPr lang="en-US" altLang="zh-TW" sz="3600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05_development.jpynb</a:t>
            </a:r>
            <a:endParaRPr lang="en-US" altLang="zh-TW" sz="3600" b="1" i="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765466" y="921953"/>
            <a:ext cx="386695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Tuning the Learning Rate</a:t>
            </a:r>
            <a:endParaRPr lang="en-US" altLang="zh-TW" sz="2800" i="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0936" y="1569617"/>
            <a:ext cx="7336015" cy="500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167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213968" y="151178"/>
            <a:ext cx="995266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6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Tuning </a:t>
            </a:r>
            <a:r>
              <a:rPr lang="en-US" altLang="zh-TW" sz="3600" b="1" dirty="0" err="1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Hyperparameters</a:t>
            </a:r>
            <a:r>
              <a:rPr lang="en-US" altLang="zh-TW" sz="3600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05_development.jpynb</a:t>
            </a:r>
            <a:endParaRPr lang="en-US" altLang="zh-TW" sz="3600" b="1" i="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506086" y="921953"/>
            <a:ext cx="336842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Tuning the Batch Size</a:t>
            </a:r>
            <a:endParaRPr lang="en-US" altLang="zh-TW" sz="2800" i="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6769" y="1569617"/>
            <a:ext cx="7120119" cy="4941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187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213968" y="151178"/>
            <a:ext cx="995266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6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Tuning </a:t>
            </a:r>
            <a:r>
              <a:rPr lang="en-US" altLang="zh-TW" sz="3600" b="1" dirty="0" err="1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Hyperparameters</a:t>
            </a:r>
            <a:r>
              <a:rPr lang="en-US" altLang="zh-TW" sz="3600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05_development.jpynb</a:t>
            </a:r>
            <a:endParaRPr lang="en-US" altLang="zh-TW" sz="3600" b="1" i="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6756" y="1029581"/>
            <a:ext cx="8506440" cy="1126597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0931" y="2388250"/>
            <a:ext cx="6017580" cy="2770772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3968" y="5264326"/>
            <a:ext cx="6498237" cy="1593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721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B52F820-3F4D-426F-842C-C6C9E42888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6512" y="238969"/>
            <a:ext cx="8685048" cy="706253"/>
          </a:xfrm>
        </p:spPr>
        <p:txBody>
          <a:bodyPr>
            <a:normAutofit/>
          </a:bodyPr>
          <a:lstStyle/>
          <a:p>
            <a:r>
              <a:rPr lang="en-US" altLang="zh-TW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Vanishing </a:t>
            </a:r>
            <a:r>
              <a:rPr lang="en-US" altLang="zh-TW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Gradient and Overfitting</a:t>
            </a:r>
            <a:endParaRPr lang="zh-TW" alt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4D6FAF2-8BA4-45A4-BDDC-7152C98F47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7926" y="1240186"/>
            <a:ext cx="10515600" cy="4741568"/>
          </a:xfrm>
        </p:spPr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neural network with deeper layers yielded poorer performance was that the network was not properly trained.</a:t>
            </a:r>
          </a:p>
          <a:p>
            <a:endParaRPr lang="en-US" altLang="zh-TW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backpropagation algorithm experiences 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two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difficulties in training deep neural network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altLang="zh-TW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Vanishing gradient</a:t>
            </a:r>
          </a:p>
          <a:p>
            <a:pPr lvl="1"/>
            <a:r>
              <a:rPr lang="en-US" altLang="zh-TW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Overfitting</a:t>
            </a:r>
            <a:endParaRPr lang="en-US" altLang="zh-TW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7765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38F7347-F0FA-4595-8275-7FEDC0544B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0578" y="0"/>
            <a:ext cx="4473539" cy="868252"/>
          </a:xfrm>
        </p:spPr>
        <p:txBody>
          <a:bodyPr>
            <a:normAutofit/>
          </a:bodyPr>
          <a:lstStyle/>
          <a:p>
            <a:r>
              <a:rPr lang="en-US" altLang="zh-TW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Vanishing Gradient</a:t>
            </a:r>
            <a:endParaRPr lang="zh-TW" alt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AC995DC-5094-407D-A032-40A738CDE0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7651" y="868252"/>
            <a:ext cx="10515600" cy="2693212"/>
          </a:xfrm>
        </p:spPr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vanishing gradient in the training process occurs when the output error is more likely to </a:t>
            </a:r>
            <a:r>
              <a:rPr lang="en-US" altLang="zh-TW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fail to reach the farther nodes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US" altLang="zh-TW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 the error hardly reaches the first hidden layer, </a:t>
            </a:r>
            <a:r>
              <a:rPr lang="en-US" altLang="zh-TW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weight cannot be adjusted</a:t>
            </a:r>
            <a:r>
              <a:rPr lang="en-US" altLang="zh-TW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zh-TW" altLang="en-US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34C82B6-ED5A-432B-9280-97DC9CFC28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512" t="28139" r="67733" b="23420"/>
          <a:stretch/>
        </p:blipFill>
        <p:spPr>
          <a:xfrm>
            <a:off x="3628171" y="3051424"/>
            <a:ext cx="5431665" cy="3565253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3883631" y="6164494"/>
            <a:ext cx="1284270" cy="38014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9284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9275F8C1-A755-46BC-97A3-2340F833E1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963" y="125768"/>
            <a:ext cx="6368073" cy="682440"/>
          </a:xfrm>
        </p:spPr>
        <p:txBody>
          <a:bodyPr>
            <a:noAutofit/>
          </a:bodyPr>
          <a:lstStyle/>
          <a:p>
            <a:r>
              <a:rPr lang="en-US" altLang="zh-TW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Vanishing Gradient</a:t>
            </a:r>
            <a:r>
              <a:rPr lang="zh-TW" alt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TW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3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ReLU</a:t>
            </a:r>
            <a:endParaRPr lang="zh-TW" alt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C034CA0E-F009-4782-B89F-127E23BE681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852257"/>
                <a:ext cx="10977081" cy="5619564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 solution to the vanishing gradient is using the </a:t>
                </a:r>
                <a:r>
                  <a:rPr lang="en-US" altLang="zh-TW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Rectified Linear Unit </a:t>
                </a:r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US" altLang="zh-TW" b="1" dirty="0" err="1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ReLU</a:t>
                </a:r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function as the activation function.</a:t>
                </a:r>
              </a:p>
              <a:p>
                <a:pPr marL="0" indent="0">
                  <a:buNone/>
                </a:pPr>
                <a:endParaRPr lang="en-US" altLang="zh-TW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zh-TW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zh-TW" altLang="en-US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𝜌</m:t>
                    </m:r>
                    <m:d>
                      <m:dPr>
                        <m:ctrlPr>
                          <a:rPr lang="en-US" altLang="zh-TW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</m:d>
                    <m:r>
                      <a:rPr lang="en-US" altLang="zh-TW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altLang="zh-TW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eqArr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𝑥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,  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𝑥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&gt;0</m:t>
                            </m:r>
                          </m:e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0,  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𝑥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≤0</m:t>
                            </m:r>
                          </m:e>
                        </m:eqArr>
                      </m:e>
                    </m:d>
                    <m:r>
                      <a:rPr lang="en-US" altLang="zh-TW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 =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𝑚𝑎𝑥</m:t>
                    </m:r>
                    <m:d>
                      <m:dPr>
                        <m:ctrlPr>
                          <a:rPr lang="en-US" altLang="zh-TW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0, 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</m:d>
                  </m:oMath>
                </a14:m>
                <a:endParaRPr lang="en-US" altLang="zh-TW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sigmoid function limits the node’s outputs to the unity, the </a:t>
                </a:r>
                <a:r>
                  <a:rPr lang="en-US" altLang="zh-TW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ReLU</a:t>
                </a:r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function does not exert such limits and better transmit the error than the sigmoid function.</a:t>
                </a:r>
              </a:p>
              <a:p>
                <a:pPr marL="0" indent="0">
                  <a:buNone/>
                </a:pPr>
                <a:endParaRPr lang="en-US" altLang="zh-TW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We also need the derivative of the </a:t>
                </a:r>
                <a:r>
                  <a:rPr lang="en-US" altLang="zh-TW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ReLU</a:t>
                </a:r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function.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𝜌</m:t>
                          </m:r>
                        </m:e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1,  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&gt;0</m:t>
                              </m:r>
                            </m:e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0,  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altLang="zh-TW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zh-TW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:endParaRPr lang="zh-TW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C034CA0E-F009-4782-B89F-127E23BE681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852257"/>
                <a:ext cx="10977081" cy="5619564"/>
              </a:xfrm>
              <a:blipFill>
                <a:blip r:embed="rId2"/>
                <a:stretch>
                  <a:fillRect l="-944" t="-271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圖片 4">
            <a:extLst>
              <a:ext uri="{FF2B5EF4-FFF2-40B4-BE49-F238E27FC236}">
                <a16:creationId xmlns:a16="http://schemas.microsoft.com/office/drawing/2014/main" id="{526DCEB8-850B-4729-9C93-99BEC8F3C2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332" t="23798" r="65989" b="15736"/>
          <a:stretch/>
        </p:blipFill>
        <p:spPr>
          <a:xfrm>
            <a:off x="8744506" y="1446598"/>
            <a:ext cx="2877023" cy="1982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855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072766" y="893083"/>
            <a:ext cx="34531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non_linearly_separable.txt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850" y="1863140"/>
            <a:ext cx="4943475" cy="3324225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5844" y="1984620"/>
            <a:ext cx="4555457" cy="3202745"/>
          </a:xfrm>
          <a:prstGeom prst="rect">
            <a:avLst/>
          </a:prstGeom>
        </p:spPr>
      </p:pic>
      <p:sp>
        <p:nvSpPr>
          <p:cNvPr id="9" name="標題 1">
            <a:extLst>
              <a:ext uri="{FF2B5EF4-FFF2-40B4-BE49-F238E27FC236}">
                <a16:creationId xmlns:a16="http://schemas.microsoft.com/office/drawing/2014/main" id="{93DC38D1-6F9C-4E45-9A66-611A7081E9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933" y="123938"/>
            <a:ext cx="11582400" cy="769145"/>
          </a:xfrm>
        </p:spPr>
        <p:txBody>
          <a:bodyPr>
            <a:normAutofit fontScale="90000"/>
          </a:bodyPr>
          <a:lstStyle/>
          <a:p>
            <a:r>
              <a:rPr lang="en-US" altLang="zh-TW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Limitations </a:t>
            </a:r>
            <a:r>
              <a:rPr lang="en-US" altLang="zh-TW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the Single </a:t>
            </a:r>
            <a:r>
              <a:rPr lang="en-US" altLang="zh-TW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Layer: 01_perceptron_classifier.jpynb</a:t>
            </a:r>
            <a:endParaRPr lang="zh-TW" alt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1988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B9C00FC-A572-465A-9CA0-AB8690A092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0114" y="135480"/>
            <a:ext cx="2393642" cy="762339"/>
          </a:xfrm>
        </p:spPr>
        <p:txBody>
          <a:bodyPr>
            <a:normAutofit/>
          </a:bodyPr>
          <a:lstStyle/>
          <a:p>
            <a:r>
              <a:rPr lang="en-US" altLang="zh-TW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Overfitting</a:t>
            </a:r>
            <a:endParaRPr lang="zh-TW" alt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4153AC7-C665-4B50-8BC3-7AF886976D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8474" y="897819"/>
            <a:ext cx="10515600" cy="1537156"/>
          </a:xfrm>
        </p:spPr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reason that the deep neural network is especially vulnerable to overfitting is that the model becomes </a:t>
            </a:r>
            <a:r>
              <a:rPr lang="en-US" altLang="zh-TW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more complicated as it includes more hidden layers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hence more weight.</a:t>
            </a:r>
          </a:p>
          <a:p>
            <a:endParaRPr lang="en-US" altLang="zh-TW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zh-TW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0120" y="2836220"/>
            <a:ext cx="4499113" cy="3523402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7012" y="2890767"/>
            <a:ext cx="4428162" cy="3468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132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A26E6F0-AE4B-45EB-BCD1-1672B289A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6764" y="86583"/>
            <a:ext cx="6159366" cy="900149"/>
          </a:xfrm>
        </p:spPr>
        <p:txBody>
          <a:bodyPr>
            <a:normAutofit/>
          </a:bodyPr>
          <a:lstStyle/>
          <a:p>
            <a:r>
              <a:rPr lang="en-US" altLang="zh-TW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Overfitting</a:t>
            </a:r>
            <a:r>
              <a:rPr lang="zh-TW" alt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TW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Dropout</a:t>
            </a:r>
            <a:endParaRPr lang="zh-TW" alt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B359C81-0AEA-4C8A-93F7-9B13F34424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3019" y="1131111"/>
            <a:ext cx="7053696" cy="5250438"/>
          </a:xfrm>
        </p:spPr>
        <p:txBody>
          <a:bodyPr>
            <a:normAutofit/>
          </a:bodyPr>
          <a:lstStyle/>
          <a:p>
            <a:r>
              <a:rPr lang="en-US" altLang="zh-TW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TW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rain </a:t>
            </a:r>
            <a:r>
              <a:rPr lang="en-US" altLang="zh-TW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only some of the randomly selected nodes </a:t>
            </a:r>
            <a:endParaRPr lang="en-US" altLang="zh-TW" b="1" dirty="0" smtClean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TW" sz="1200" b="1" dirty="0" smtClean="0">
              <a:solidFill>
                <a:schemeClr val="accent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50%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25%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hidden and input layers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are dropped out</a:t>
            </a:r>
            <a:endParaRPr lang="en-US" altLang="zh-TW" b="1" dirty="0" smtClean="0">
              <a:solidFill>
                <a:schemeClr val="accent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TW" sz="1200" b="1" dirty="0">
              <a:solidFill>
                <a:schemeClr val="accent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ontinuously alters the nodes and weights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the training process</a:t>
            </a:r>
          </a:p>
          <a:p>
            <a:endParaRPr lang="en-US" altLang="zh-TW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Use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massive training data 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is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very 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helpful to reduce potential bias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34D8ECE-3294-4AD5-872B-D75BD17BF7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168" t="18528" r="68605" b="7984"/>
          <a:stretch/>
        </p:blipFill>
        <p:spPr>
          <a:xfrm>
            <a:off x="7904392" y="1131111"/>
            <a:ext cx="4075958" cy="4992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171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A5659A64-F7A2-4F06-9F53-B18F8208EE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3141" y="47286"/>
            <a:ext cx="5085708" cy="528447"/>
          </a:xfrm>
        </p:spPr>
        <p:txBody>
          <a:bodyPr>
            <a:normAutofit fontScale="90000"/>
          </a:bodyPr>
          <a:lstStyle/>
          <a:p>
            <a:r>
              <a:rPr lang="en-US" altLang="zh-TW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 example of Dropout</a:t>
            </a:r>
            <a:endParaRPr lang="zh-TW" alt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182" y="714728"/>
            <a:ext cx="7122364" cy="4139494"/>
          </a:xfrm>
          <a:prstGeom prst="rect">
            <a:avLst/>
          </a:prstGeom>
        </p:spPr>
      </p:pic>
      <p:sp>
        <p:nvSpPr>
          <p:cNvPr id="8" name="Rectangle 1"/>
          <p:cNvSpPr/>
          <p:nvPr/>
        </p:nvSpPr>
        <p:spPr>
          <a:xfrm>
            <a:off x="58710" y="4996745"/>
            <a:ext cx="1213329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>
              <a:buFont typeface="Arial" panose="020B0604020202020204" pitchFamily="34" charset="0"/>
              <a:buChar char="•"/>
              <a:defRPr/>
            </a:pPr>
            <a:r>
              <a:rPr lang="en-US" altLang="zh-TW" sz="2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altLang="zh-TW" sz="28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atio=0.2 </a:t>
            </a:r>
            <a:r>
              <a:rPr lang="en-US" altLang="zh-TW" sz="2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drops out 20% of </a:t>
            </a:r>
            <a:r>
              <a:rPr lang="en-US" altLang="zh-TW" sz="28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altLang="zh-TW" sz="2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hidden </a:t>
            </a:r>
            <a:r>
              <a:rPr lang="en-US" altLang="zh-TW" sz="28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nodes</a:t>
            </a:r>
            <a:endParaRPr lang="en-US" altLang="zh-TW" sz="2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0" indent="-457200">
              <a:buFont typeface="Arial" panose="020B0604020202020204" pitchFamily="34" charset="0"/>
              <a:buChar char="•"/>
              <a:defRPr/>
            </a:pPr>
            <a:r>
              <a:rPr lang="en-US" altLang="zh-TW" sz="2800" dirty="0" err="1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yd</a:t>
            </a:r>
            <a:r>
              <a:rPr lang="en-US" altLang="zh-TW" sz="28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contains 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zeros for as many elements 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as the ratio and 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1 / ( 1 - ratio) 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for the other </a:t>
            </a:r>
            <a:r>
              <a:rPr kumimoji="0" lang="en-US" altLang="zh-TW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elements 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to 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compensate for the loss of output 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due to the dropped elements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6367" y="1074031"/>
            <a:ext cx="4766656" cy="2312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233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676626" y="164114"/>
            <a:ext cx="6168992" cy="586657"/>
          </a:xfrm>
        </p:spPr>
        <p:txBody>
          <a:bodyPr>
            <a:normAutofit/>
          </a:bodyPr>
          <a:lstStyle/>
          <a:p>
            <a:r>
              <a:rPr lang="en-US" altLang="zh-TW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Example: </a:t>
            </a:r>
            <a:r>
              <a:rPr lang="en-US" altLang="zh-TW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ReLU</a:t>
            </a:r>
            <a:r>
              <a:rPr lang="en-US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Dropout</a:t>
            </a:r>
            <a:endParaRPr lang="zh-TW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76975" y="750771"/>
            <a:ext cx="11012274" cy="5775158"/>
          </a:xfrm>
        </p:spPr>
        <p:txBody>
          <a:bodyPr>
            <a:norm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network has 25 input 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nodes</a:t>
            </a:r>
          </a:p>
          <a:p>
            <a:pPr marL="0" indent="0">
              <a:buNone/>
            </a:pPr>
            <a:endParaRPr lang="en-US" altLang="zh-TW" sz="1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Five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 nodes for the five classes. </a:t>
            </a:r>
            <a:endParaRPr lang="en-US" altLang="zh-TW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TW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utput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nodes employ the </a:t>
            </a:r>
            <a:r>
              <a:rPr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softmax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activation function.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TW" sz="1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Three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hidden 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layers,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ach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hidden layer contains 20 nodes. 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E48AB48-51AB-48A2-A0B0-C6F307260B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17" t="23178" r="67645" b="14186"/>
          <a:stretch/>
        </p:blipFill>
        <p:spPr>
          <a:xfrm>
            <a:off x="3975716" y="3667874"/>
            <a:ext cx="4769397" cy="3190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460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>
            <a:spLocks noGrp="1"/>
          </p:cNvSpPr>
          <p:nvPr>
            <p:ph type="title"/>
          </p:nvPr>
        </p:nvSpPr>
        <p:spPr>
          <a:xfrm>
            <a:off x="5086339" y="174872"/>
            <a:ext cx="1131581" cy="586657"/>
          </a:xfrm>
        </p:spPr>
        <p:txBody>
          <a:bodyPr>
            <a:normAutofit/>
          </a:bodyPr>
          <a:lstStyle/>
          <a:p>
            <a:r>
              <a:rPr lang="en-US" altLang="zh-TW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endParaRPr lang="zh-TW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8388" y="962025"/>
            <a:ext cx="3523466" cy="557597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4981" y="1521424"/>
            <a:ext cx="3400995" cy="3233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835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線單箭頭接點 103"/>
          <p:cNvCxnSpPr/>
          <p:nvPr/>
        </p:nvCxnSpPr>
        <p:spPr>
          <a:xfrm flipV="1">
            <a:off x="490112" y="1012101"/>
            <a:ext cx="1686350" cy="1588450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線單箭頭接點 78"/>
          <p:cNvCxnSpPr/>
          <p:nvPr/>
        </p:nvCxnSpPr>
        <p:spPr>
          <a:xfrm flipV="1">
            <a:off x="490112" y="758763"/>
            <a:ext cx="1576840" cy="0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單箭頭接點 105"/>
          <p:cNvCxnSpPr/>
          <p:nvPr/>
        </p:nvCxnSpPr>
        <p:spPr>
          <a:xfrm flipV="1">
            <a:off x="2574218" y="709022"/>
            <a:ext cx="294538" cy="727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54"/>
              <p:cNvSpPr txBox="1"/>
              <p:nvPr/>
            </p:nvSpPr>
            <p:spPr>
              <a:xfrm>
                <a:off x="40175" y="1295932"/>
                <a:ext cx="436145" cy="43088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TW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</m:e>
                        <m:sub>
                          <m:r>
                            <a:rPr kumimoji="0" lang="en-US" altLang="zh-TW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zh-TW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7" name="文字方塊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75" y="1295932"/>
                <a:ext cx="436145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55"/>
              <p:cNvSpPr txBox="1"/>
              <p:nvPr/>
            </p:nvSpPr>
            <p:spPr>
              <a:xfrm>
                <a:off x="43422" y="2339404"/>
                <a:ext cx="436145" cy="43088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TW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</m:e>
                        <m:sub>
                          <m:r>
                            <a:rPr kumimoji="0" lang="en-US" altLang="zh-TW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0" lang="zh-TW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8" name="文字方塊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22" y="2339404"/>
                <a:ext cx="436145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2"/>
              <p:cNvSpPr/>
              <p:nvPr/>
            </p:nvSpPr>
            <p:spPr>
              <a:xfrm>
                <a:off x="1204426" y="173359"/>
                <a:ext cx="828560" cy="55361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11</m:t>
                          </m:r>
                        </m:sub>
                        <m:sup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9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4426" y="173359"/>
                <a:ext cx="828560" cy="55361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4"/>
              <p:cNvSpPr/>
              <p:nvPr/>
            </p:nvSpPr>
            <p:spPr>
              <a:xfrm>
                <a:off x="2077316" y="436648"/>
                <a:ext cx="62568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TW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US" altLang="zh-TW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zh-TW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10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7316" y="436648"/>
                <a:ext cx="625684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直線單箭頭接點 103"/>
          <p:cNvCxnSpPr/>
          <p:nvPr/>
        </p:nvCxnSpPr>
        <p:spPr>
          <a:xfrm>
            <a:off x="468203" y="780126"/>
            <a:ext cx="1609113" cy="1774721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78"/>
          <p:cNvCxnSpPr/>
          <p:nvPr/>
        </p:nvCxnSpPr>
        <p:spPr>
          <a:xfrm flipV="1">
            <a:off x="522385" y="2600551"/>
            <a:ext cx="1576840" cy="0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38"/>
              <p:cNvSpPr/>
              <p:nvPr/>
            </p:nvSpPr>
            <p:spPr>
              <a:xfrm>
                <a:off x="1312742" y="737343"/>
                <a:ext cx="828560" cy="55361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66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66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66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21</m:t>
                          </m:r>
                        </m:sub>
                        <m:sup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66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13" name="Rectangle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2742" y="737343"/>
                <a:ext cx="828560" cy="55361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39"/>
              <p:cNvSpPr/>
              <p:nvPr/>
            </p:nvSpPr>
            <p:spPr>
              <a:xfrm>
                <a:off x="1553899" y="1687732"/>
                <a:ext cx="828560" cy="55361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12</m:t>
                          </m:r>
                        </m:sub>
                        <m:sup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14" name="Rectangle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3899" y="1687732"/>
                <a:ext cx="828560" cy="55361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40"/>
              <p:cNvSpPr/>
              <p:nvPr/>
            </p:nvSpPr>
            <p:spPr>
              <a:xfrm>
                <a:off x="935035" y="1793729"/>
                <a:ext cx="828560" cy="55361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66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66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66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22</m:t>
                          </m:r>
                        </m:sub>
                        <m:sup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66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15" name="Rectangle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035" y="1793729"/>
                <a:ext cx="828560" cy="55361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直線單箭頭接點 105"/>
          <p:cNvCxnSpPr/>
          <p:nvPr/>
        </p:nvCxnSpPr>
        <p:spPr>
          <a:xfrm flipV="1">
            <a:off x="2549386" y="2572785"/>
            <a:ext cx="260308" cy="1495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4"/>
              <p:cNvSpPr/>
              <p:nvPr/>
            </p:nvSpPr>
            <p:spPr>
              <a:xfrm>
                <a:off x="2065752" y="2266364"/>
                <a:ext cx="63395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TW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US" altLang="zh-TW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zh-TW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17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5752" y="2266364"/>
                <a:ext cx="633955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54"/>
              <p:cNvSpPr txBox="1"/>
              <p:nvPr/>
            </p:nvSpPr>
            <p:spPr>
              <a:xfrm>
                <a:off x="57492" y="461192"/>
                <a:ext cx="280526" cy="43088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TW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1</m:t>
                      </m:r>
                    </m:oMath>
                  </m:oMathPara>
                </a14:m>
                <a:endParaRPr kumimoji="0" lang="zh-TW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18" name="文字方塊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92" y="461192"/>
                <a:ext cx="280526" cy="43088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直線單箭頭接點 103"/>
          <p:cNvCxnSpPr/>
          <p:nvPr/>
        </p:nvCxnSpPr>
        <p:spPr>
          <a:xfrm flipV="1">
            <a:off x="476972" y="911127"/>
            <a:ext cx="1626971" cy="669733"/>
          </a:xfrm>
          <a:prstGeom prst="straightConnector1">
            <a:avLst/>
          </a:prstGeom>
          <a:ln w="25400">
            <a:solidFill>
              <a:srgbClr val="00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78"/>
          <p:cNvCxnSpPr/>
          <p:nvPr/>
        </p:nvCxnSpPr>
        <p:spPr>
          <a:xfrm>
            <a:off x="468203" y="1580860"/>
            <a:ext cx="1598749" cy="991925"/>
          </a:xfrm>
          <a:prstGeom prst="straightConnector1">
            <a:avLst/>
          </a:prstGeom>
          <a:ln w="25400">
            <a:solidFill>
              <a:srgbClr val="00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"/>
              <p:cNvSpPr/>
              <p:nvPr/>
            </p:nvSpPr>
            <p:spPr>
              <a:xfrm>
                <a:off x="1897606" y="959440"/>
                <a:ext cx="828560" cy="55361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31</m:t>
                          </m:r>
                        </m:sub>
                        <m:sup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21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7606" y="959440"/>
                <a:ext cx="828560" cy="55361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"/>
              <p:cNvSpPr/>
              <p:nvPr/>
            </p:nvSpPr>
            <p:spPr>
              <a:xfrm>
                <a:off x="917117" y="2346860"/>
                <a:ext cx="828560" cy="55361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32</m:t>
                          </m:r>
                        </m:sub>
                        <m:sup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22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117" y="2346860"/>
                <a:ext cx="828560" cy="553613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77"/>
              <p:cNvSpPr/>
              <p:nvPr/>
            </p:nvSpPr>
            <p:spPr>
              <a:xfrm>
                <a:off x="2507732" y="155551"/>
                <a:ext cx="46519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altLang="zh-TW" sz="28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ρ</m:t>
                      </m:r>
                    </m:oMath>
                  </m:oMathPara>
                </a14:m>
                <a:endParaRPr kumimoji="0" lang="zh-TW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3" name="Rectangle 7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7732" y="155551"/>
                <a:ext cx="465192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77"/>
              <p:cNvSpPr/>
              <p:nvPr/>
            </p:nvSpPr>
            <p:spPr>
              <a:xfrm>
                <a:off x="2441536" y="1950061"/>
                <a:ext cx="46519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altLang="zh-TW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ρ</m:t>
                      </m:r>
                    </m:oMath>
                  </m:oMathPara>
                </a14:m>
                <a:endParaRPr lang="zh-TW" altLang="en-US" sz="2800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4" name="Rectangle 7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1536" y="1950061"/>
                <a:ext cx="465191" cy="5232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7"/>
              <p:cNvSpPr/>
              <p:nvPr/>
            </p:nvSpPr>
            <p:spPr>
              <a:xfrm>
                <a:off x="2820890" y="348365"/>
                <a:ext cx="856517" cy="6308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TW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TW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kumimoji="0" lang="zh-TW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25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0890" y="348365"/>
                <a:ext cx="856517" cy="630878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直線單箭頭接點 103"/>
          <p:cNvCxnSpPr/>
          <p:nvPr/>
        </p:nvCxnSpPr>
        <p:spPr>
          <a:xfrm flipV="1">
            <a:off x="8614940" y="958026"/>
            <a:ext cx="1144986" cy="1556835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單箭頭接點 78"/>
          <p:cNvCxnSpPr/>
          <p:nvPr/>
        </p:nvCxnSpPr>
        <p:spPr>
          <a:xfrm>
            <a:off x="8510039" y="699005"/>
            <a:ext cx="1140377" cy="5683"/>
          </a:xfrm>
          <a:prstGeom prst="straightConnector1">
            <a:avLst/>
          </a:prstGeom>
          <a:ln w="25400">
            <a:solidFill>
              <a:srgbClr val="00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單箭頭接點 105"/>
          <p:cNvCxnSpPr/>
          <p:nvPr/>
        </p:nvCxnSpPr>
        <p:spPr>
          <a:xfrm flipV="1">
            <a:off x="10148713" y="639644"/>
            <a:ext cx="475793" cy="987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58"/>
              <p:cNvSpPr/>
              <p:nvPr/>
            </p:nvSpPr>
            <p:spPr>
              <a:xfrm>
                <a:off x="8840017" y="377401"/>
                <a:ext cx="828560" cy="5539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66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66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66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21</m:t>
                          </m:r>
                        </m:sub>
                        <m:sup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66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(4)</m:t>
                          </m:r>
                        </m:sup>
                      </m:sSubSup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31" name="Rectangle 5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0017" y="377401"/>
                <a:ext cx="828560" cy="553998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59"/>
              <p:cNvSpPr/>
              <p:nvPr/>
            </p:nvSpPr>
            <p:spPr>
              <a:xfrm>
                <a:off x="9670300" y="410485"/>
                <a:ext cx="63370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TW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𝑑</m:t>
                          </m:r>
                        </m:e>
                        <m:sub>
                          <m:r>
                            <a:rPr kumimoji="0" lang="en-US" altLang="zh-TW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zh-TW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32" name="Rectangle 5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70300" y="410485"/>
                <a:ext cx="633700" cy="52322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直線單箭頭接點 103"/>
          <p:cNvCxnSpPr/>
          <p:nvPr/>
        </p:nvCxnSpPr>
        <p:spPr>
          <a:xfrm>
            <a:off x="8579228" y="779426"/>
            <a:ext cx="1081552" cy="1721346"/>
          </a:xfrm>
          <a:prstGeom prst="straightConnector1">
            <a:avLst/>
          </a:prstGeom>
          <a:ln w="25400">
            <a:solidFill>
              <a:srgbClr val="00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78"/>
          <p:cNvCxnSpPr/>
          <p:nvPr/>
        </p:nvCxnSpPr>
        <p:spPr>
          <a:xfrm>
            <a:off x="8614940" y="2538217"/>
            <a:ext cx="1067749" cy="8259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67"/>
              <p:cNvSpPr/>
              <p:nvPr/>
            </p:nvSpPr>
            <p:spPr>
              <a:xfrm>
                <a:off x="8670422" y="1946774"/>
                <a:ext cx="828560" cy="5539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66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66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66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22</m:t>
                          </m:r>
                        </m:sub>
                        <m:sup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66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(4)</m:t>
                          </m:r>
                        </m:sup>
                      </m:sSubSup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35" name="Rectangle 6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0422" y="1946774"/>
                <a:ext cx="828560" cy="553998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68"/>
              <p:cNvSpPr/>
              <p:nvPr/>
            </p:nvSpPr>
            <p:spPr>
              <a:xfrm>
                <a:off x="9460785" y="821850"/>
                <a:ext cx="828560" cy="5558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31</m:t>
                          </m:r>
                        </m:sub>
                        <m:sup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(4)</m:t>
                          </m:r>
                        </m:sup>
                      </m:sSubSup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36" name="Rectangle 6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0785" y="821850"/>
                <a:ext cx="828560" cy="555858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69"/>
              <p:cNvSpPr/>
              <p:nvPr/>
            </p:nvSpPr>
            <p:spPr>
              <a:xfrm>
                <a:off x="9169866" y="2529970"/>
                <a:ext cx="828560" cy="5558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32</m:t>
                          </m:r>
                        </m:sub>
                        <m:sup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(4)</m:t>
                          </m:r>
                        </m:sup>
                      </m:sSubSup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37" name="Rectangle 6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9866" y="2529970"/>
                <a:ext cx="828560" cy="555858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直線單箭頭接點 105"/>
          <p:cNvCxnSpPr/>
          <p:nvPr/>
        </p:nvCxnSpPr>
        <p:spPr>
          <a:xfrm flipV="1">
            <a:off x="10274307" y="2542191"/>
            <a:ext cx="385760" cy="1407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76"/>
              <p:cNvSpPr/>
              <p:nvPr/>
            </p:nvSpPr>
            <p:spPr>
              <a:xfrm>
                <a:off x="9721511" y="2253251"/>
                <a:ext cx="64197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TW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𝑑</m:t>
                          </m:r>
                        </m:e>
                        <m:sub>
                          <m:r>
                            <a:rPr kumimoji="0" lang="en-US" altLang="zh-TW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zh-TW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39" name="Rectangle 7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21511" y="2253251"/>
                <a:ext cx="641971" cy="52322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字方塊 54"/>
              <p:cNvSpPr txBox="1"/>
              <p:nvPr/>
            </p:nvSpPr>
            <p:spPr>
              <a:xfrm>
                <a:off x="8498853" y="-23261"/>
                <a:ext cx="280526" cy="43088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TW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1</m:t>
                      </m:r>
                    </m:oMath>
                  </m:oMathPara>
                </a14:m>
                <a:endParaRPr kumimoji="0" lang="zh-TW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41" name="文字方塊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8853" y="-23261"/>
                <a:ext cx="280526" cy="430887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直線單箭頭接點 103"/>
          <p:cNvCxnSpPr>
            <a:stCxn id="41" idx="2"/>
          </p:cNvCxnSpPr>
          <p:nvPr/>
        </p:nvCxnSpPr>
        <p:spPr>
          <a:xfrm>
            <a:off x="8639116" y="407626"/>
            <a:ext cx="1021664" cy="155911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單箭頭接點 103"/>
          <p:cNvCxnSpPr>
            <a:stCxn id="41" idx="2"/>
          </p:cNvCxnSpPr>
          <p:nvPr/>
        </p:nvCxnSpPr>
        <p:spPr>
          <a:xfrm>
            <a:off x="8639116" y="407626"/>
            <a:ext cx="1173560" cy="2003690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58"/>
              <p:cNvSpPr/>
              <p:nvPr/>
            </p:nvSpPr>
            <p:spPr>
              <a:xfrm>
                <a:off x="9293132" y="70654"/>
                <a:ext cx="828560" cy="55361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11</m:t>
                          </m:r>
                        </m:sub>
                        <m:sup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(4)</m:t>
                          </m:r>
                        </m:sup>
                      </m:sSubSup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44" name="Rectangle 5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3132" y="70654"/>
                <a:ext cx="828560" cy="553613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39"/>
              <p:cNvSpPr/>
              <p:nvPr/>
            </p:nvSpPr>
            <p:spPr>
              <a:xfrm>
                <a:off x="9323024" y="1653549"/>
                <a:ext cx="828560" cy="5539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12</m:t>
                          </m:r>
                        </m:sub>
                        <m:sup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(4)</m:t>
                          </m:r>
                        </m:sup>
                      </m:sSubSup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45" name="Rectangle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3024" y="1653549"/>
                <a:ext cx="828560" cy="553998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79"/>
              <p:cNvSpPr/>
              <p:nvPr/>
            </p:nvSpPr>
            <p:spPr>
              <a:xfrm>
                <a:off x="10177576" y="112624"/>
                <a:ext cx="51777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brk m:alnAt="7"/>
                        </m:rPr>
                        <a:rPr kumimoji="0" lang="zh-TW" alt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𝜑</m:t>
                      </m:r>
                    </m:oMath>
                  </m:oMathPara>
                </a14:m>
                <a:endParaRPr kumimoji="0" lang="zh-TW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46" name="Rectangle 7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77576" y="112624"/>
                <a:ext cx="517770" cy="523220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80"/>
              <p:cNvSpPr/>
              <p:nvPr/>
            </p:nvSpPr>
            <p:spPr>
              <a:xfrm>
                <a:off x="10232068" y="1784110"/>
                <a:ext cx="51777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brk m:alnAt="7"/>
                        </m:rPr>
                        <a:rPr kumimoji="0" lang="zh-TW" alt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𝜑</m:t>
                      </m:r>
                    </m:oMath>
                  </m:oMathPara>
                </a14:m>
                <a:endParaRPr kumimoji="0" lang="zh-TW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47" name="Rectangle 8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32068" y="1784110"/>
                <a:ext cx="517770" cy="523220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81"/>
              <p:cNvSpPr/>
              <p:nvPr/>
            </p:nvSpPr>
            <p:spPr>
              <a:xfrm>
                <a:off x="10579713" y="317624"/>
                <a:ext cx="61478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0" lang="en-US" altLang="zh-TW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0" lang="en-US" altLang="zh-TW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kumimoji="0" lang="en-US" altLang="zh-TW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zh-TW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48" name="Rectangle 8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79713" y="317624"/>
                <a:ext cx="614784" cy="523220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 82"/>
              <p:cNvSpPr/>
              <p:nvPr/>
            </p:nvSpPr>
            <p:spPr>
              <a:xfrm>
                <a:off x="10624137" y="2118561"/>
                <a:ext cx="62305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0" lang="en-US" altLang="zh-TW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0" lang="en-US" altLang="zh-TW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kumimoji="0" lang="en-US" altLang="zh-TW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zh-TW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49" name="Rectangle 8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24137" y="2118561"/>
                <a:ext cx="623056" cy="523220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直線單箭頭接點 105"/>
          <p:cNvCxnSpPr/>
          <p:nvPr/>
        </p:nvCxnSpPr>
        <p:spPr>
          <a:xfrm>
            <a:off x="10997429" y="846135"/>
            <a:ext cx="419801" cy="33193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單箭頭接點 105"/>
          <p:cNvCxnSpPr/>
          <p:nvPr/>
        </p:nvCxnSpPr>
        <p:spPr>
          <a:xfrm flipV="1">
            <a:off x="11174544" y="1712055"/>
            <a:ext cx="333438" cy="57384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矩形 51"/>
              <p:cNvSpPr/>
              <p:nvPr/>
            </p:nvSpPr>
            <p:spPr>
              <a:xfrm>
                <a:off x="11359372" y="1202207"/>
                <a:ext cx="46455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TW" sz="2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𝐿</m:t>
                      </m:r>
                    </m:oMath>
                  </m:oMathPara>
                </a14:m>
                <a:endParaRPr kumimoji="0" lang="zh-TW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52" name="矩形 5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59372" y="1202207"/>
                <a:ext cx="464551" cy="523220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直線單箭頭接點 105"/>
          <p:cNvCxnSpPr/>
          <p:nvPr/>
        </p:nvCxnSpPr>
        <p:spPr>
          <a:xfrm>
            <a:off x="11625994" y="855841"/>
            <a:ext cx="1" cy="32411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矩形 53"/>
              <p:cNvSpPr/>
              <p:nvPr/>
            </p:nvSpPr>
            <p:spPr>
              <a:xfrm>
                <a:off x="11408844" y="279349"/>
                <a:ext cx="61478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TW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𝑦</m:t>
                          </m:r>
                        </m:e>
                        <m:sub>
                          <m:r>
                            <a:rPr kumimoji="0" lang="en-US" altLang="zh-TW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zh-TW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54" name="矩形 5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08844" y="279349"/>
                <a:ext cx="614784" cy="523220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矩形 54"/>
              <p:cNvSpPr/>
              <p:nvPr/>
            </p:nvSpPr>
            <p:spPr>
              <a:xfrm>
                <a:off x="11333635" y="2197984"/>
                <a:ext cx="62305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TW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𝑦</m:t>
                          </m:r>
                        </m:e>
                        <m:sub>
                          <m:r>
                            <a:rPr kumimoji="0" lang="en-US" altLang="zh-TW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zh-TW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55" name="矩形 5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33635" y="2197984"/>
                <a:ext cx="623056" cy="523220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直線單箭頭接點 105"/>
          <p:cNvCxnSpPr/>
          <p:nvPr/>
        </p:nvCxnSpPr>
        <p:spPr>
          <a:xfrm flipV="1">
            <a:off x="11591647" y="1731322"/>
            <a:ext cx="0" cy="47322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Rectangle 7"/>
              <p:cNvSpPr/>
              <p:nvPr/>
            </p:nvSpPr>
            <p:spPr>
              <a:xfrm>
                <a:off x="2780965" y="2202981"/>
                <a:ext cx="856517" cy="6499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TW" sz="28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zh-TW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kumimoji="0" lang="zh-TW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59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0965" y="2202981"/>
                <a:ext cx="856517" cy="649986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2" name="直線單箭頭接點 105"/>
          <p:cNvCxnSpPr/>
          <p:nvPr/>
        </p:nvCxnSpPr>
        <p:spPr>
          <a:xfrm flipV="1">
            <a:off x="5119864" y="804978"/>
            <a:ext cx="294538" cy="727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線單箭頭接點 105"/>
          <p:cNvCxnSpPr/>
          <p:nvPr/>
        </p:nvCxnSpPr>
        <p:spPr>
          <a:xfrm flipV="1">
            <a:off x="5206158" y="2600773"/>
            <a:ext cx="260308" cy="1495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Rectangle 77"/>
              <p:cNvSpPr/>
              <p:nvPr/>
            </p:nvSpPr>
            <p:spPr>
              <a:xfrm>
                <a:off x="5053378" y="251507"/>
                <a:ext cx="46519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altLang="zh-TW" sz="28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ρ</m:t>
                      </m:r>
                    </m:oMath>
                  </m:oMathPara>
                </a14:m>
                <a:endParaRPr kumimoji="0" lang="zh-TW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4" name="Rectangle 7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3378" y="251507"/>
                <a:ext cx="465192" cy="523220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Rectangle 77"/>
              <p:cNvSpPr/>
              <p:nvPr/>
            </p:nvSpPr>
            <p:spPr>
              <a:xfrm>
                <a:off x="4987182" y="1998465"/>
                <a:ext cx="633488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altLang="zh-TW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ρ</m:t>
                      </m:r>
                    </m:oMath>
                  </m:oMathPara>
                </a14:m>
                <a:endParaRPr lang="zh-TW" altLang="en-US" sz="2800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5" name="Rectangle 7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7182" y="1998465"/>
                <a:ext cx="633488" cy="523220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Rectangle 7"/>
              <p:cNvSpPr/>
              <p:nvPr/>
            </p:nvSpPr>
            <p:spPr>
              <a:xfrm>
                <a:off x="5366536" y="444321"/>
                <a:ext cx="856517" cy="6308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TW" sz="28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TW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TW" sz="28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TW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kumimoji="0" lang="zh-TW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86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6536" y="444321"/>
                <a:ext cx="856517" cy="630878"/>
              </a:xfrm>
              <a:prstGeom prst="rect">
                <a:avLst/>
              </a:prstGeom>
              <a:blipFill>
                <a:blip r:embed="rId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Rectangle 7"/>
              <p:cNvSpPr/>
              <p:nvPr/>
            </p:nvSpPr>
            <p:spPr>
              <a:xfrm>
                <a:off x="5326611" y="2298937"/>
                <a:ext cx="856517" cy="6330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TW" sz="28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zh-TW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TW" sz="28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TW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kumimoji="0" lang="zh-TW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87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6611" y="2298937"/>
                <a:ext cx="856517" cy="633058"/>
              </a:xfrm>
              <a:prstGeom prst="rect">
                <a:avLst/>
              </a:prstGeom>
              <a:blipFill>
                <a:blip r:embed="rId3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8" name="直線單箭頭接點 103"/>
          <p:cNvCxnSpPr/>
          <p:nvPr/>
        </p:nvCxnSpPr>
        <p:spPr>
          <a:xfrm flipV="1">
            <a:off x="3664761" y="1031403"/>
            <a:ext cx="1144986" cy="1556835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線單箭頭接點 78"/>
          <p:cNvCxnSpPr/>
          <p:nvPr/>
        </p:nvCxnSpPr>
        <p:spPr>
          <a:xfrm>
            <a:off x="3559860" y="772382"/>
            <a:ext cx="1140377" cy="5683"/>
          </a:xfrm>
          <a:prstGeom prst="straightConnector1">
            <a:avLst/>
          </a:prstGeom>
          <a:ln w="25400">
            <a:solidFill>
              <a:srgbClr val="00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Rectangle 58"/>
              <p:cNvSpPr/>
              <p:nvPr/>
            </p:nvSpPr>
            <p:spPr>
              <a:xfrm>
                <a:off x="3889838" y="450778"/>
                <a:ext cx="828560" cy="55361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66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66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66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21</m:t>
                          </m:r>
                        </m:sub>
                        <m:sup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66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90" name="Rectangle 5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9838" y="450778"/>
                <a:ext cx="828560" cy="553613"/>
              </a:xfrm>
              <a:prstGeom prst="rect">
                <a:avLst/>
              </a:prstGeom>
              <a:blipFill>
                <a:blip r:embed="rId3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1" name="直線單箭頭接點 103"/>
          <p:cNvCxnSpPr/>
          <p:nvPr/>
        </p:nvCxnSpPr>
        <p:spPr>
          <a:xfrm>
            <a:off x="3629049" y="852803"/>
            <a:ext cx="1081552" cy="1721346"/>
          </a:xfrm>
          <a:prstGeom prst="straightConnector1">
            <a:avLst/>
          </a:prstGeom>
          <a:ln w="25400">
            <a:solidFill>
              <a:srgbClr val="00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線單箭頭接點 78"/>
          <p:cNvCxnSpPr/>
          <p:nvPr/>
        </p:nvCxnSpPr>
        <p:spPr>
          <a:xfrm>
            <a:off x="3664761" y="2611594"/>
            <a:ext cx="1067749" cy="8259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Rectangle 67"/>
              <p:cNvSpPr/>
              <p:nvPr/>
            </p:nvSpPr>
            <p:spPr>
              <a:xfrm>
                <a:off x="3720243" y="2020151"/>
                <a:ext cx="828560" cy="5539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66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66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66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22</m:t>
                          </m:r>
                        </m:sub>
                        <m:sup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66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93" name="Rectangle 6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0243" y="2020151"/>
                <a:ext cx="828560" cy="553998"/>
              </a:xfrm>
              <a:prstGeom prst="rect">
                <a:avLst/>
              </a:prstGeom>
              <a:blipFill>
                <a:blip r:embed="rId3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Rectangle 69"/>
              <p:cNvSpPr/>
              <p:nvPr/>
            </p:nvSpPr>
            <p:spPr>
              <a:xfrm>
                <a:off x="4219687" y="2603347"/>
                <a:ext cx="828560" cy="5539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32</m:t>
                          </m:r>
                        </m:sub>
                        <m:sup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94" name="Rectangle 6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9687" y="2603347"/>
                <a:ext cx="828560" cy="553998"/>
              </a:xfrm>
              <a:prstGeom prst="rect">
                <a:avLst/>
              </a:prstGeom>
              <a:blipFill>
                <a:blip r:embed="rId4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文字方塊 54"/>
              <p:cNvSpPr txBox="1"/>
              <p:nvPr/>
            </p:nvSpPr>
            <p:spPr>
              <a:xfrm>
                <a:off x="3548674" y="50116"/>
                <a:ext cx="280526" cy="43088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TW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1</m:t>
                      </m:r>
                    </m:oMath>
                  </m:oMathPara>
                </a14:m>
                <a:endParaRPr kumimoji="0" lang="zh-TW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95" name="文字方塊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8674" y="50116"/>
                <a:ext cx="280526" cy="430887"/>
              </a:xfrm>
              <a:prstGeom prst="rect">
                <a:avLst/>
              </a:prstGeom>
              <a:blipFill>
                <a:blip r:embed="rId4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6" name="直線單箭頭接點 103"/>
          <p:cNvCxnSpPr>
            <a:stCxn id="95" idx="2"/>
          </p:cNvCxnSpPr>
          <p:nvPr/>
        </p:nvCxnSpPr>
        <p:spPr>
          <a:xfrm>
            <a:off x="3688937" y="481003"/>
            <a:ext cx="1021664" cy="155911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線單箭頭接點 103"/>
          <p:cNvCxnSpPr>
            <a:stCxn id="95" idx="2"/>
          </p:cNvCxnSpPr>
          <p:nvPr/>
        </p:nvCxnSpPr>
        <p:spPr>
          <a:xfrm>
            <a:off x="3688937" y="481003"/>
            <a:ext cx="1173560" cy="2003690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Rectangle 58"/>
              <p:cNvSpPr/>
              <p:nvPr/>
            </p:nvSpPr>
            <p:spPr>
              <a:xfrm>
                <a:off x="4342953" y="144031"/>
                <a:ext cx="828560" cy="55361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11</m:t>
                          </m:r>
                        </m:sub>
                        <m:sup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98" name="Rectangle 5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2953" y="144031"/>
                <a:ext cx="828560" cy="553613"/>
              </a:xfrm>
              <a:prstGeom prst="rect">
                <a:avLst/>
              </a:prstGeom>
              <a:blipFill>
                <a:blip r:embed="rId4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Rectangle 39"/>
              <p:cNvSpPr/>
              <p:nvPr/>
            </p:nvSpPr>
            <p:spPr>
              <a:xfrm>
                <a:off x="4372845" y="1726926"/>
                <a:ext cx="828560" cy="5539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12</m:t>
                          </m:r>
                        </m:sub>
                        <m:sup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99" name="Rectangle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2845" y="1726926"/>
                <a:ext cx="828560" cy="553998"/>
              </a:xfrm>
              <a:prstGeom prst="rect">
                <a:avLst/>
              </a:prstGeom>
              <a:blipFill>
                <a:blip r:embed="rId4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Rectangle 59"/>
              <p:cNvSpPr/>
              <p:nvPr/>
            </p:nvSpPr>
            <p:spPr>
              <a:xfrm>
                <a:off x="4686250" y="483862"/>
                <a:ext cx="60785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TW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𝑏</m:t>
                          </m:r>
                        </m:e>
                        <m:sub>
                          <m:r>
                            <a:rPr kumimoji="0" lang="en-US" altLang="zh-TW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zh-TW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100" name="Rectangle 5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6250" y="483862"/>
                <a:ext cx="607859" cy="523220"/>
              </a:xfrm>
              <a:prstGeom prst="rect">
                <a:avLst/>
              </a:prstGeom>
              <a:blipFill>
                <a:blip r:embed="rId4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Rectangle 76"/>
              <p:cNvSpPr/>
              <p:nvPr/>
            </p:nvSpPr>
            <p:spPr>
              <a:xfrm>
                <a:off x="4726175" y="2258894"/>
                <a:ext cx="61613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TW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𝑏</m:t>
                          </m:r>
                        </m:e>
                        <m:sub>
                          <m:r>
                            <a:rPr kumimoji="0" lang="en-US" altLang="zh-TW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zh-TW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101" name="Rectangle 7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6175" y="2258894"/>
                <a:ext cx="616131" cy="523220"/>
              </a:xfrm>
              <a:prstGeom prst="rect">
                <a:avLst/>
              </a:prstGeom>
              <a:blipFill>
                <a:blip r:embed="rId4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2" name="直線單箭頭接點 105"/>
          <p:cNvCxnSpPr/>
          <p:nvPr/>
        </p:nvCxnSpPr>
        <p:spPr>
          <a:xfrm flipV="1">
            <a:off x="7676974" y="776488"/>
            <a:ext cx="294538" cy="727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線單箭頭接點 105"/>
          <p:cNvCxnSpPr/>
          <p:nvPr/>
        </p:nvCxnSpPr>
        <p:spPr>
          <a:xfrm flipV="1">
            <a:off x="7740710" y="2527241"/>
            <a:ext cx="260308" cy="1495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Rectangle 77"/>
              <p:cNvSpPr/>
              <p:nvPr/>
            </p:nvSpPr>
            <p:spPr>
              <a:xfrm>
                <a:off x="7621608" y="189416"/>
                <a:ext cx="46519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altLang="zh-TW" sz="28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ρ</m:t>
                      </m:r>
                    </m:oMath>
                  </m:oMathPara>
                </a14:m>
                <a:endParaRPr kumimoji="0" lang="zh-TW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4" name="Rectangle 7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1608" y="189416"/>
                <a:ext cx="465192" cy="523220"/>
              </a:xfrm>
              <a:prstGeom prst="rect">
                <a:avLst/>
              </a:prstGeom>
              <a:blipFill>
                <a:blip r:embed="rId4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Rectangle 77"/>
              <p:cNvSpPr/>
              <p:nvPr/>
            </p:nvSpPr>
            <p:spPr>
              <a:xfrm>
                <a:off x="7555412" y="1936374"/>
                <a:ext cx="633488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altLang="zh-TW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ρ</m:t>
                      </m:r>
                    </m:oMath>
                  </m:oMathPara>
                </a14:m>
                <a:endParaRPr lang="zh-TW" altLang="en-US" sz="2800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5" name="Rectangle 7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5412" y="1936374"/>
                <a:ext cx="633488" cy="523220"/>
              </a:xfrm>
              <a:prstGeom prst="rect">
                <a:avLst/>
              </a:prstGeom>
              <a:blipFill>
                <a:blip r:embed="rId4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Rectangle 7"/>
              <p:cNvSpPr/>
              <p:nvPr/>
            </p:nvSpPr>
            <p:spPr>
              <a:xfrm>
                <a:off x="7934766" y="382230"/>
                <a:ext cx="856517" cy="6308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TW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TW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TW" sz="28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zh-TW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kumimoji="0" lang="zh-TW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106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4766" y="382230"/>
                <a:ext cx="856517" cy="630878"/>
              </a:xfrm>
              <a:prstGeom prst="rect">
                <a:avLst/>
              </a:prstGeom>
              <a:blipFill>
                <a:blip r:embed="rId4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Rectangle 7"/>
              <p:cNvSpPr/>
              <p:nvPr/>
            </p:nvSpPr>
            <p:spPr>
              <a:xfrm>
                <a:off x="7894841" y="2236846"/>
                <a:ext cx="856517" cy="6330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TW" sz="28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zh-TW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TW" sz="28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zh-TW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kumimoji="0" lang="zh-TW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107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4841" y="2236846"/>
                <a:ext cx="856517" cy="633058"/>
              </a:xfrm>
              <a:prstGeom prst="rect">
                <a:avLst/>
              </a:prstGeom>
              <a:blipFill>
                <a:blip r:embed="rId4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8" name="直線單箭頭接點 103"/>
          <p:cNvCxnSpPr/>
          <p:nvPr/>
        </p:nvCxnSpPr>
        <p:spPr>
          <a:xfrm flipV="1">
            <a:off x="6142673" y="1048335"/>
            <a:ext cx="1144986" cy="1556835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線單箭頭接點 78"/>
          <p:cNvCxnSpPr/>
          <p:nvPr/>
        </p:nvCxnSpPr>
        <p:spPr>
          <a:xfrm>
            <a:off x="6037772" y="789314"/>
            <a:ext cx="1140377" cy="5683"/>
          </a:xfrm>
          <a:prstGeom prst="straightConnector1">
            <a:avLst/>
          </a:prstGeom>
          <a:ln w="25400">
            <a:solidFill>
              <a:srgbClr val="00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Rectangle 58"/>
              <p:cNvSpPr/>
              <p:nvPr/>
            </p:nvSpPr>
            <p:spPr>
              <a:xfrm>
                <a:off x="6367750" y="467710"/>
                <a:ext cx="828560" cy="5539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66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66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66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21</m:t>
                          </m:r>
                        </m:sub>
                        <m:sup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66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110" name="Rectangle 5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7750" y="467710"/>
                <a:ext cx="828560" cy="553998"/>
              </a:xfrm>
              <a:prstGeom prst="rect">
                <a:avLst/>
              </a:prstGeom>
              <a:blipFill>
                <a:blip r:embed="rId5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1" name="直線單箭頭接點 103"/>
          <p:cNvCxnSpPr/>
          <p:nvPr/>
        </p:nvCxnSpPr>
        <p:spPr>
          <a:xfrm>
            <a:off x="6106961" y="869735"/>
            <a:ext cx="1081552" cy="1721346"/>
          </a:xfrm>
          <a:prstGeom prst="straightConnector1">
            <a:avLst/>
          </a:prstGeom>
          <a:ln w="25400">
            <a:solidFill>
              <a:srgbClr val="00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線單箭頭接點 78"/>
          <p:cNvCxnSpPr/>
          <p:nvPr/>
        </p:nvCxnSpPr>
        <p:spPr>
          <a:xfrm>
            <a:off x="6142673" y="2628526"/>
            <a:ext cx="1067749" cy="8259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Rectangle 67"/>
              <p:cNvSpPr/>
              <p:nvPr/>
            </p:nvSpPr>
            <p:spPr>
              <a:xfrm>
                <a:off x="6198155" y="2037083"/>
                <a:ext cx="828560" cy="5539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66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66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66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22</m:t>
                          </m:r>
                        </m:sub>
                        <m:sup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66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113" name="Rectangle 6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8155" y="2037083"/>
                <a:ext cx="828560" cy="553998"/>
              </a:xfrm>
              <a:prstGeom prst="rect">
                <a:avLst/>
              </a:prstGeom>
              <a:blipFill>
                <a:blip r:embed="rId5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Rectangle 69"/>
              <p:cNvSpPr/>
              <p:nvPr/>
            </p:nvSpPr>
            <p:spPr>
              <a:xfrm>
                <a:off x="6697599" y="2620279"/>
                <a:ext cx="828560" cy="5558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32</m:t>
                          </m:r>
                        </m:sub>
                        <m:sup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114" name="Rectangle 6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7599" y="2620279"/>
                <a:ext cx="828560" cy="555858"/>
              </a:xfrm>
              <a:prstGeom prst="rect">
                <a:avLst/>
              </a:prstGeom>
              <a:blipFill>
                <a:blip r:embed="rId5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文字方塊 54"/>
              <p:cNvSpPr txBox="1"/>
              <p:nvPr/>
            </p:nvSpPr>
            <p:spPr>
              <a:xfrm>
                <a:off x="6026586" y="67048"/>
                <a:ext cx="280526" cy="43088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TW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1</m:t>
                      </m:r>
                    </m:oMath>
                  </m:oMathPara>
                </a14:m>
                <a:endParaRPr kumimoji="0" lang="zh-TW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115" name="文字方塊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6586" y="67048"/>
                <a:ext cx="280526" cy="430887"/>
              </a:xfrm>
              <a:prstGeom prst="rect">
                <a:avLst/>
              </a:prstGeom>
              <a:blipFill>
                <a:blip r:embed="rId5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6" name="直線單箭頭接點 103"/>
          <p:cNvCxnSpPr>
            <a:stCxn id="115" idx="2"/>
          </p:cNvCxnSpPr>
          <p:nvPr/>
        </p:nvCxnSpPr>
        <p:spPr>
          <a:xfrm>
            <a:off x="6166849" y="497935"/>
            <a:ext cx="1021664" cy="155911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直線單箭頭接點 103"/>
          <p:cNvCxnSpPr>
            <a:stCxn id="115" idx="2"/>
          </p:cNvCxnSpPr>
          <p:nvPr/>
        </p:nvCxnSpPr>
        <p:spPr>
          <a:xfrm>
            <a:off x="6166849" y="497935"/>
            <a:ext cx="1173560" cy="2003690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Rectangle 58"/>
              <p:cNvSpPr/>
              <p:nvPr/>
            </p:nvSpPr>
            <p:spPr>
              <a:xfrm>
                <a:off x="6820865" y="160963"/>
                <a:ext cx="828560" cy="55361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11</m:t>
                          </m:r>
                        </m:sub>
                        <m:sup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118" name="Rectangle 5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0865" y="160963"/>
                <a:ext cx="828560" cy="553613"/>
              </a:xfrm>
              <a:prstGeom prst="rect">
                <a:avLst/>
              </a:prstGeom>
              <a:blipFill>
                <a:blip r:embed="rId5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Rectangle 39"/>
              <p:cNvSpPr/>
              <p:nvPr/>
            </p:nvSpPr>
            <p:spPr>
              <a:xfrm>
                <a:off x="6850757" y="1743858"/>
                <a:ext cx="828560" cy="5539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12</m:t>
                          </m:r>
                        </m:sub>
                        <m:sup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119" name="Rectangle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0757" y="1743858"/>
                <a:ext cx="828560" cy="553998"/>
              </a:xfrm>
              <a:prstGeom prst="rect">
                <a:avLst/>
              </a:prstGeom>
              <a:blipFill>
                <a:blip r:embed="rId5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Rectangle 59"/>
              <p:cNvSpPr/>
              <p:nvPr/>
            </p:nvSpPr>
            <p:spPr>
              <a:xfrm>
                <a:off x="7164162" y="500794"/>
                <a:ext cx="58163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TW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𝑐</m:t>
                          </m:r>
                        </m:e>
                        <m:sub>
                          <m:r>
                            <a:rPr kumimoji="0" lang="en-US" altLang="zh-TW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zh-TW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120" name="Rectangle 5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4162" y="500794"/>
                <a:ext cx="581634" cy="523220"/>
              </a:xfrm>
              <a:prstGeom prst="rect">
                <a:avLst/>
              </a:prstGeom>
              <a:blipFill>
                <a:blip r:embed="rId5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Rectangle 59"/>
              <p:cNvSpPr/>
              <p:nvPr/>
            </p:nvSpPr>
            <p:spPr>
              <a:xfrm>
                <a:off x="7259408" y="2277050"/>
                <a:ext cx="58990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TW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𝑐</m:t>
                          </m:r>
                        </m:e>
                        <m:sub>
                          <m:r>
                            <a:rPr kumimoji="0" lang="en-US" altLang="zh-TW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zh-TW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121" name="Rectangle 5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9408" y="2277050"/>
                <a:ext cx="589905" cy="523220"/>
              </a:xfrm>
              <a:prstGeom prst="rect">
                <a:avLst/>
              </a:prstGeom>
              <a:blipFill>
                <a:blip r:embed="rId5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Rectangle 5"/>
              <p:cNvSpPr/>
              <p:nvPr/>
            </p:nvSpPr>
            <p:spPr>
              <a:xfrm>
                <a:off x="-31670" y="3229319"/>
                <a:ext cx="6173998" cy="171040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TW" sz="2000" dirty="0" smtClean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TW" sz="2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TW" sz="20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zh-TW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0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TW" sz="20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TW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0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TW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altLang="zh-TW" sz="20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TW" sz="20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TW" sz="20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nor/>
                                </m:rPr>
                                <a:rPr lang="en-US" altLang="zh-TW" sz="20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TW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TW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TW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TW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mr>
                        </m:m>
                        <m:r>
                          <m:rPr>
                            <m:nor/>
                          </m:rPr>
                          <a:rPr lang="en-US" altLang="zh-TW" sz="2000" b="0" i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zh-TW" sz="2000" dirty="0" smtClean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altLang="zh-TW" sz="20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TW" sz="20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TW" sz="2000" b="1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US" altLang="zh-TW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zh-TW" sz="2000" i="1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zh-TW" sz="2000" i="1">
                                            <a:latin typeface="Cambria Math" panose="02040503050406030204" pitchFamily="18" charset="0"/>
                                          </a:rPr>
                                          <m:t>11</m:t>
                                        </m:r>
                                      </m:sub>
                                      <m:sup>
                                        <m:d>
                                          <m:dPr>
                                            <m:ctrlPr>
                                              <a:rPr lang="en-US" altLang="zh-TW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zh-TW" sz="2000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d>
                                      </m:sup>
                                    </m:sSubSup>
                                  </m:e>
                                </m:m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US" altLang="zh-TW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zh-TW" sz="2000" i="1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zh-TW" sz="2000" i="1">
                                            <a:latin typeface="Cambria Math" panose="02040503050406030204" pitchFamily="18" charset="0"/>
                                          </a:rPr>
                                          <m:t>21</m:t>
                                        </m:r>
                                      </m:sub>
                                      <m:sup>
                                        <m:d>
                                          <m:dPr>
                                            <m:ctrlPr>
                                              <a:rPr lang="en-US" altLang="zh-TW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zh-TW" sz="2000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d>
                                      </m:sup>
                                    </m:sSubSup>
                                  </m:e>
                                </m:m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US" altLang="zh-TW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zh-TW" sz="2000" i="1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zh-TW" sz="20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  <m:r>
                                          <a:rPr lang="en-US" altLang="zh-TW" sz="20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  <m:sup>
                                        <m:d>
                                          <m:dPr>
                                            <m:ctrlPr>
                                              <a:rPr lang="en-US" altLang="zh-TW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zh-TW" sz="2000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d>
                                      </m:sup>
                                    </m:sSubSup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TW" sz="2000" b="1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US" altLang="zh-TW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zh-TW" sz="2000" i="1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zh-TW" sz="2000" i="1">
                                            <a:latin typeface="Cambria Math" panose="02040503050406030204" pitchFamily="18" charset="0"/>
                                          </a:rPr>
                                          <m:t>12</m:t>
                                        </m:r>
                                      </m:sub>
                                      <m:sup>
                                        <m:d>
                                          <m:dPr>
                                            <m:ctrlPr>
                                              <a:rPr lang="en-US" altLang="zh-TW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zh-TW" sz="2000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d>
                                      </m:sup>
                                    </m:sSubSup>
                                  </m:e>
                                </m:m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US" altLang="zh-TW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zh-TW" sz="2000" i="1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zh-TW" sz="2000" i="1">
                                            <a:latin typeface="Cambria Math" panose="02040503050406030204" pitchFamily="18" charset="0"/>
                                          </a:rPr>
                                          <m:t>22</m:t>
                                        </m:r>
                                      </m:sub>
                                      <m:sup>
                                        <m:d>
                                          <m:dPr>
                                            <m:ctrlPr>
                                              <a:rPr lang="en-US" altLang="zh-TW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zh-TW" sz="2000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d>
                                      </m:sup>
                                    </m:sSubSup>
                                  </m:e>
                                </m:m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US" altLang="zh-TW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zh-TW" sz="2000" i="1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zh-TW" sz="20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  <m:r>
                                          <a:rPr lang="en-US" altLang="zh-TW" sz="20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  <m:sup>
                                        <m:d>
                                          <m:dPr>
                                            <m:ctrlPr>
                                              <a:rPr lang="en-US" altLang="zh-TW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zh-TW" sz="2000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d>
                                      </m:sup>
                                    </m:sSubSup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  <m:r>
                      <a:rPr lang="en-US" altLang="zh-TW" sz="2000" i="1">
                        <a:latin typeface="Cambria Math" panose="02040503050406030204" pitchFamily="18" charset="0"/>
                      </a:rPr>
                      <m:t>≜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[1 </m:t>
                    </m:r>
                    <m:r>
                      <a:rPr lang="en-US" altLang="zh-TW" sz="2000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]</m:t>
                    </m:r>
                    <m:sSub>
                      <m:sSubPr>
                        <m:ctrlPr>
                          <a:rPr lang="en-US" altLang="zh-TW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altLang="zh-TW" sz="2000" dirty="0"/>
              </a:p>
              <a:p>
                <a:r>
                  <a:rPr lang="en-US" altLang="zh-TW" sz="2000" dirty="0" smtClean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TW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TW" sz="2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Sup>
                                <m:sSubSupPr>
                                  <m:ctrlPr>
                                    <a:rPr lang="en-US" altLang="zh-TW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TW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altLang="zh-TW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altLang="zh-TW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(1)</m:t>
                                  </m:r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en-US" altLang="zh-TW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TW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altLang="zh-TW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  <m:sup>
                                  <m:r>
                                    <a:rPr lang="en-US" altLang="zh-TW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(1)</m:t>
                                  </m:r>
                                </m:sup>
                              </m:sSubSup>
                            </m:e>
                          </m:mr>
                        </m:m>
                      </m:e>
                    </m:d>
                    <m:r>
                      <a:rPr lang="en-US" altLang="zh-TW" sz="20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TW" sz="2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TW" sz="20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sty m:val="p"/>
                                </m:rPr>
                                <a:rPr lang="el-GR" altLang="zh-TW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ρ</m:t>
                              </m:r>
                              <m:r>
                                <m:rPr>
                                  <m:nor/>
                                </m:rPr>
                                <a:rPr lang="zh-TW" altLang="en-US" sz="2000" dirty="0">
                                  <a:solidFill>
                                    <a:srgbClr val="0000FF"/>
                                  </a:solidFill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d>
                                <m:dPr>
                                  <m:ctrlPr>
                                    <a:rPr lang="en-US" altLang="zh-TW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00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zh-TW" sz="20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l-GR" altLang="zh-TW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ρ</m:t>
                              </m:r>
                              <m:r>
                                <m:rPr>
                                  <m:nor/>
                                </m:rPr>
                                <a:rPr lang="zh-TW" altLang="en-US" sz="2000" dirty="0">
                                  <a:solidFill>
                                    <a:srgbClr val="0000FF"/>
                                  </a:solidFill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d>
                                <m:dPr>
                                  <m:ctrlPr>
                                    <a:rPr lang="en-US" altLang="zh-TW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00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zh-TW" sz="20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mr>
                        </m:m>
                      </m:e>
                    </m:d>
                    <m:r>
                      <a:rPr lang="en-US" altLang="zh-TW" sz="2000" i="1">
                        <a:latin typeface="Cambria Math" panose="02040503050406030204" pitchFamily="18" charset="0"/>
                      </a:rPr>
                      <m:t>≜</m:t>
                    </m:r>
                    <m:sSub>
                      <m:sSubPr>
                        <m:ctrlPr>
                          <a:rPr lang="en-US" altLang="zh-TW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altLang="zh-TW" sz="2000" dirty="0"/>
              </a:p>
            </p:txBody>
          </p:sp>
        </mc:Choice>
        <mc:Fallback xmlns="">
          <p:sp>
            <p:nvSpPr>
              <p:cNvPr id="122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1670" y="3229319"/>
                <a:ext cx="6173998" cy="1710405"/>
              </a:xfrm>
              <a:prstGeom prst="rect">
                <a:avLst/>
              </a:prstGeom>
              <a:blipFill>
                <a:blip r:embed="rId58"/>
                <a:stretch>
                  <a:fillRect b="-35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Rectangle 6"/>
              <p:cNvSpPr/>
              <p:nvPr/>
            </p:nvSpPr>
            <p:spPr>
              <a:xfrm>
                <a:off x="-31669" y="5062637"/>
                <a:ext cx="6058256" cy="170880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TW" sz="2200" dirty="0" smtClean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TW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TW" sz="2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zh-TW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0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zh-TW" sz="20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TW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0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zh-TW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altLang="zh-TW" sz="20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TW" sz="20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TW" sz="2000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nor/>
                                </m:rPr>
                                <a:rPr lang="en-US" altLang="zh-TW" sz="20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e>
                            <m:e>
                              <m:sSubSup>
                                <m:sSubSupPr>
                                  <m:ctrlPr>
                                    <a:rPr lang="en-US" altLang="zh-TW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TW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altLang="zh-TW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altLang="zh-TW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(1)</m:t>
                                  </m:r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en-US" altLang="zh-TW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TW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altLang="zh-TW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  <m:sup>
                                  <m:r>
                                    <a:rPr lang="en-US" altLang="zh-TW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(1)</m:t>
                                  </m:r>
                                </m:sup>
                              </m:sSubSup>
                            </m:e>
                          </m:mr>
                        </m:m>
                        <m:r>
                          <m:rPr>
                            <m:nor/>
                          </m:rPr>
                          <a:rPr lang="en-US" altLang="zh-TW" sz="20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zh-TW" sz="2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altLang="zh-TW" sz="20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TW" sz="2000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TW" sz="2000" b="1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US" altLang="zh-TW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zh-TW" sz="2000" i="1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zh-TW" sz="2000" i="1">
                                            <a:latin typeface="Cambria Math" panose="02040503050406030204" pitchFamily="18" charset="0"/>
                                          </a:rPr>
                                          <m:t>11</m:t>
                                        </m:r>
                                      </m:sub>
                                      <m:sup>
                                        <m:d>
                                          <m:dPr>
                                            <m:ctrlPr>
                                              <a:rPr lang="en-US" altLang="zh-TW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zh-TW" sz="2000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e>
                                        </m:d>
                                      </m:sup>
                                    </m:sSubSup>
                                  </m:e>
                                </m:m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US" altLang="zh-TW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zh-TW" sz="2000" i="1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zh-TW" sz="2000" i="1">
                                            <a:latin typeface="Cambria Math" panose="02040503050406030204" pitchFamily="18" charset="0"/>
                                          </a:rPr>
                                          <m:t>21</m:t>
                                        </m:r>
                                      </m:sub>
                                      <m:sup>
                                        <m:d>
                                          <m:dPr>
                                            <m:ctrlPr>
                                              <a:rPr lang="en-US" altLang="zh-TW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zh-TW" sz="2000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e>
                                        </m:d>
                                      </m:sup>
                                    </m:sSubSup>
                                  </m:e>
                                </m:m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US" altLang="zh-TW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zh-TW" sz="2000" i="1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zh-TW" sz="2000" i="1">
                                            <a:latin typeface="Cambria Math" panose="02040503050406030204" pitchFamily="18" charset="0"/>
                                          </a:rPr>
                                          <m:t>31</m:t>
                                        </m:r>
                                      </m:sub>
                                      <m:sup>
                                        <m:d>
                                          <m:dPr>
                                            <m:ctrlPr>
                                              <a:rPr lang="en-US" altLang="zh-TW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zh-TW" sz="2000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e>
                                        </m:d>
                                      </m:sup>
                                    </m:sSubSup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TW" sz="2000" b="1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US" altLang="zh-TW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zh-TW" sz="2000" i="1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zh-TW" sz="2000" i="1">
                                            <a:latin typeface="Cambria Math" panose="02040503050406030204" pitchFamily="18" charset="0"/>
                                          </a:rPr>
                                          <m:t>12</m:t>
                                        </m:r>
                                      </m:sub>
                                      <m:sup>
                                        <m:d>
                                          <m:dPr>
                                            <m:ctrlPr>
                                              <a:rPr lang="en-US" altLang="zh-TW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zh-TW" sz="2000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e>
                                        </m:d>
                                      </m:sup>
                                    </m:sSubSup>
                                  </m:e>
                                </m:m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US" altLang="zh-TW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zh-TW" sz="2000" i="1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zh-TW" sz="2000" i="1">
                                            <a:latin typeface="Cambria Math" panose="02040503050406030204" pitchFamily="18" charset="0"/>
                                          </a:rPr>
                                          <m:t>22</m:t>
                                        </m:r>
                                      </m:sub>
                                      <m:sup>
                                        <m:d>
                                          <m:dPr>
                                            <m:ctrlPr>
                                              <a:rPr lang="en-US" altLang="zh-TW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zh-TW" sz="2000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e>
                                        </m:d>
                                      </m:sup>
                                    </m:sSubSup>
                                  </m:e>
                                </m:m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US" altLang="zh-TW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zh-TW" sz="2000" i="1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zh-TW" sz="2000" i="1">
                                            <a:latin typeface="Cambria Math" panose="02040503050406030204" pitchFamily="18" charset="0"/>
                                          </a:rPr>
                                          <m:t>32</m:t>
                                        </m:r>
                                      </m:sub>
                                      <m:sup>
                                        <m:d>
                                          <m:dPr>
                                            <m:ctrlPr>
                                              <a:rPr lang="en-US" altLang="zh-TW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zh-TW" sz="2000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e>
                                        </m:d>
                                      </m:sup>
                                    </m:sSubSup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  <m:r>
                      <a:rPr lang="en-US" altLang="zh-TW" sz="2000" i="1">
                        <a:latin typeface="Cambria Math" panose="02040503050406030204" pitchFamily="18" charset="0"/>
                      </a:rPr>
                      <m:t>≜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[1</m:t>
                    </m:r>
                    <m:sSub>
                      <m:sSubPr>
                        <m:ctrlPr>
                          <a:rPr lang="en-US" altLang="zh-TW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]</m:t>
                    </m:r>
                    <m:sSub>
                      <m:sSubPr>
                        <m:ctrlPr>
                          <a:rPr lang="en-US" altLang="zh-TW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altLang="zh-TW" sz="2000" dirty="0"/>
              </a:p>
              <a:p>
                <a:r>
                  <a:rPr lang="en-US" altLang="zh-TW" sz="2000" dirty="0" smtClean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TW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TW" sz="2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Sup>
                                <m:sSubSupPr>
                                  <m:ctrlPr>
                                    <a:rPr lang="en-US" altLang="zh-TW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TW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altLang="zh-TW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altLang="zh-TW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(2)</m:t>
                                  </m:r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en-US" altLang="zh-TW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TW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altLang="zh-TW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  <m:sup>
                                  <m:r>
                                    <a:rPr lang="en-US" altLang="zh-TW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(2)</m:t>
                                  </m:r>
                                </m:sup>
                              </m:sSubSup>
                            </m:e>
                          </m:mr>
                        </m:m>
                      </m:e>
                    </m:d>
                    <m:r>
                      <a:rPr lang="en-US" altLang="zh-TW" sz="20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TW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TW" sz="2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sty m:val="p"/>
                                </m:rPr>
                                <a:rPr lang="el-GR" altLang="zh-TW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ρ</m:t>
                              </m:r>
                              <m:d>
                                <m:dPr>
                                  <m:ctrlPr>
                                    <a:rPr lang="en-US" altLang="zh-TW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000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altLang="zh-TW" sz="20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l-GR" altLang="zh-TW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ρ</m:t>
                              </m:r>
                              <m:d>
                                <m:dPr>
                                  <m:ctrlPr>
                                    <a:rPr lang="en-US" altLang="zh-TW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000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altLang="zh-TW" sz="20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mr>
                        </m:m>
                      </m:e>
                    </m:d>
                    <m:r>
                      <a:rPr lang="en-US" altLang="zh-TW" sz="2000" i="1">
                        <a:latin typeface="Cambria Math" panose="02040503050406030204" pitchFamily="18" charset="0"/>
                      </a:rPr>
                      <m:t>≜</m:t>
                    </m:r>
                    <m:sSub>
                      <m:sSubPr>
                        <m:ctrlPr>
                          <a:rPr lang="en-US" altLang="zh-TW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altLang="zh-TW" sz="2000" i="1" dirty="0" smtClean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3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1669" y="5062637"/>
                <a:ext cx="6058256" cy="1708801"/>
              </a:xfrm>
              <a:prstGeom prst="rect">
                <a:avLst/>
              </a:prstGeom>
              <a:blipFill>
                <a:blip r:embed="rId5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4" name="直線接點 123"/>
          <p:cNvCxnSpPr/>
          <p:nvPr/>
        </p:nvCxnSpPr>
        <p:spPr>
          <a:xfrm flipH="1">
            <a:off x="5916194" y="3475508"/>
            <a:ext cx="181" cy="3382492"/>
          </a:xfrm>
          <a:prstGeom prst="line">
            <a:avLst/>
          </a:prstGeom>
          <a:ln w="38100">
            <a:solidFill>
              <a:srgbClr val="FF00FF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Rectangle 6"/>
              <p:cNvSpPr/>
              <p:nvPr/>
            </p:nvSpPr>
            <p:spPr>
              <a:xfrm>
                <a:off x="6045211" y="3150813"/>
                <a:ext cx="6070032" cy="170880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TW" sz="2000" dirty="0" smtClean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TW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TW" sz="2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zh-TW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0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altLang="zh-TW" sz="20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TW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0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altLang="zh-TW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altLang="zh-TW" sz="20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TW" sz="20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TW" sz="2000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nor/>
                                </m:rPr>
                                <a:rPr lang="en-US" altLang="zh-TW" sz="20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e>
                            <m:e>
                              <m:sSubSup>
                                <m:sSubSupPr>
                                  <m:ctrlPr>
                                    <a:rPr lang="en-US" altLang="zh-TW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TW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altLang="zh-TW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altLang="zh-TW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TW" sz="2000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altLang="zh-TW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en-US" altLang="zh-TW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TW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altLang="zh-TW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  <m:sup>
                                  <m:r>
                                    <a:rPr lang="en-US" altLang="zh-TW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TW" sz="2000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altLang="zh-TW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bSup>
                            </m:e>
                          </m:mr>
                        </m:m>
                        <m:r>
                          <m:rPr>
                            <m:nor/>
                          </m:rPr>
                          <a:rPr lang="en-US" altLang="zh-TW" sz="20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zh-TW" sz="2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altLang="zh-TW" sz="20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TW" sz="2000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TW" sz="2000" b="1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US" altLang="zh-TW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zh-TW" sz="2000" i="1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zh-TW" sz="2000" i="1">
                                            <a:latin typeface="Cambria Math" panose="02040503050406030204" pitchFamily="18" charset="0"/>
                                          </a:rPr>
                                          <m:t>11</m:t>
                                        </m:r>
                                      </m:sub>
                                      <m:sup>
                                        <m:d>
                                          <m:dPr>
                                            <m:ctrlPr>
                                              <a:rPr lang="en-US" altLang="zh-TW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zh-TW" sz="2000" b="0" i="1" smtClean="0">
                                                <a:latin typeface="Cambria Math" panose="02040503050406030204" pitchFamily="18" charset="0"/>
                                              </a:rPr>
                                              <m:t>3</m:t>
                                            </m:r>
                                          </m:e>
                                        </m:d>
                                      </m:sup>
                                    </m:sSubSup>
                                  </m:e>
                                </m:m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US" altLang="zh-TW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zh-TW" sz="2000" i="1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zh-TW" sz="2000" i="1">
                                            <a:latin typeface="Cambria Math" panose="02040503050406030204" pitchFamily="18" charset="0"/>
                                          </a:rPr>
                                          <m:t>21</m:t>
                                        </m:r>
                                      </m:sub>
                                      <m:sup>
                                        <m:d>
                                          <m:dPr>
                                            <m:ctrlPr>
                                              <a:rPr lang="en-US" altLang="zh-TW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zh-TW" sz="2000" b="0" i="1" smtClean="0">
                                                <a:latin typeface="Cambria Math" panose="02040503050406030204" pitchFamily="18" charset="0"/>
                                              </a:rPr>
                                              <m:t>3</m:t>
                                            </m:r>
                                          </m:e>
                                        </m:d>
                                      </m:sup>
                                    </m:sSubSup>
                                  </m:e>
                                </m:m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US" altLang="zh-TW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zh-TW" sz="2000" i="1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zh-TW" sz="2000" i="1">
                                            <a:latin typeface="Cambria Math" panose="02040503050406030204" pitchFamily="18" charset="0"/>
                                          </a:rPr>
                                          <m:t>31</m:t>
                                        </m:r>
                                      </m:sub>
                                      <m:sup>
                                        <m:d>
                                          <m:dPr>
                                            <m:ctrlPr>
                                              <a:rPr lang="en-US" altLang="zh-TW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zh-TW" sz="2000" b="0" i="1" smtClean="0">
                                                <a:latin typeface="Cambria Math" panose="02040503050406030204" pitchFamily="18" charset="0"/>
                                              </a:rPr>
                                              <m:t>3</m:t>
                                            </m:r>
                                          </m:e>
                                        </m:d>
                                      </m:sup>
                                    </m:sSubSup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TW" sz="2000" b="1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US" altLang="zh-TW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zh-TW" sz="2000" i="1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zh-TW" sz="2000" i="1">
                                            <a:latin typeface="Cambria Math" panose="02040503050406030204" pitchFamily="18" charset="0"/>
                                          </a:rPr>
                                          <m:t>12</m:t>
                                        </m:r>
                                      </m:sub>
                                      <m:sup>
                                        <m:d>
                                          <m:dPr>
                                            <m:ctrlPr>
                                              <a:rPr lang="en-US" altLang="zh-TW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zh-TW" sz="2000" b="0" i="1" smtClean="0">
                                                <a:latin typeface="Cambria Math" panose="02040503050406030204" pitchFamily="18" charset="0"/>
                                              </a:rPr>
                                              <m:t>3</m:t>
                                            </m:r>
                                          </m:e>
                                        </m:d>
                                      </m:sup>
                                    </m:sSubSup>
                                  </m:e>
                                </m:m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US" altLang="zh-TW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zh-TW" sz="2000" i="1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zh-TW" sz="2000" i="1">
                                            <a:latin typeface="Cambria Math" panose="02040503050406030204" pitchFamily="18" charset="0"/>
                                          </a:rPr>
                                          <m:t>22</m:t>
                                        </m:r>
                                      </m:sub>
                                      <m:sup>
                                        <m:d>
                                          <m:dPr>
                                            <m:ctrlPr>
                                              <a:rPr lang="en-US" altLang="zh-TW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zh-TW" sz="2000" b="0" i="1" smtClean="0">
                                                <a:latin typeface="Cambria Math" panose="02040503050406030204" pitchFamily="18" charset="0"/>
                                              </a:rPr>
                                              <m:t>3</m:t>
                                            </m:r>
                                          </m:e>
                                        </m:d>
                                      </m:sup>
                                    </m:sSubSup>
                                  </m:e>
                                </m:m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US" altLang="zh-TW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zh-TW" sz="2000" i="1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zh-TW" sz="2000" i="1">
                                            <a:latin typeface="Cambria Math" panose="02040503050406030204" pitchFamily="18" charset="0"/>
                                          </a:rPr>
                                          <m:t>32</m:t>
                                        </m:r>
                                      </m:sub>
                                      <m:sup>
                                        <m:d>
                                          <m:dPr>
                                            <m:ctrlPr>
                                              <a:rPr lang="en-US" altLang="zh-TW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zh-TW" sz="2000" b="0" i="1" smtClean="0">
                                                <a:latin typeface="Cambria Math" panose="02040503050406030204" pitchFamily="18" charset="0"/>
                                              </a:rPr>
                                              <m:t>3</m:t>
                                            </m:r>
                                          </m:e>
                                        </m:d>
                                      </m:sup>
                                    </m:sSubSup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  <m:r>
                      <a:rPr lang="en-US" altLang="zh-TW" sz="2000" i="1">
                        <a:latin typeface="Cambria Math" panose="02040503050406030204" pitchFamily="18" charset="0"/>
                      </a:rPr>
                      <m:t>≜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[1</m:t>
                    </m:r>
                    <m:sSub>
                      <m:sSubPr>
                        <m:ctrlPr>
                          <a:rPr lang="en-US" altLang="zh-TW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]</m:t>
                    </m:r>
                    <m:sSub>
                      <m:sSubPr>
                        <m:ctrlPr>
                          <a:rPr lang="en-US" altLang="zh-TW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altLang="zh-TW" sz="2000" dirty="0"/>
              </a:p>
              <a:p>
                <a:r>
                  <a:rPr lang="en-US" altLang="zh-TW" sz="2000" dirty="0" smtClean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TW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TW" sz="2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Sup>
                                <m:sSubSupPr>
                                  <m:ctrlPr>
                                    <a:rPr lang="en-US" altLang="zh-TW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TW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altLang="zh-TW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altLang="zh-TW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(3)</m:t>
                                  </m:r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en-US" altLang="zh-TW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TW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altLang="zh-TW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  <m:sup>
                                  <m:r>
                                    <a:rPr lang="en-US" altLang="zh-TW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(3)</m:t>
                                  </m:r>
                                </m:sup>
                              </m:sSubSup>
                            </m:e>
                          </m:mr>
                        </m:m>
                      </m:e>
                    </m:d>
                    <m:r>
                      <a:rPr lang="en-US" altLang="zh-TW" sz="20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TW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TW" sz="2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sty m:val="p"/>
                                </m:rPr>
                                <a:rPr lang="el-GR" altLang="zh-TW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ρ</m:t>
                              </m:r>
                              <m:d>
                                <m:dPr>
                                  <m:ctrlPr>
                                    <a:rPr lang="en-US" altLang="zh-TW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000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altLang="zh-TW" sz="20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l-GR" altLang="zh-TW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ρ</m:t>
                              </m:r>
                              <m:d>
                                <m:dPr>
                                  <m:ctrlPr>
                                    <a:rPr lang="en-US" altLang="zh-TW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000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altLang="zh-TW" sz="20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mr>
                        </m:m>
                      </m:e>
                    </m:d>
                    <m:r>
                      <a:rPr lang="en-US" altLang="zh-TW" sz="2000" i="1">
                        <a:latin typeface="Cambria Math" panose="02040503050406030204" pitchFamily="18" charset="0"/>
                      </a:rPr>
                      <m:t>≜</m:t>
                    </m:r>
                    <m:sSub>
                      <m:sSubPr>
                        <m:ctrlPr>
                          <a:rPr lang="en-US" altLang="zh-TW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altLang="zh-TW" sz="2000" i="1" dirty="0" smtClean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5211" y="3150813"/>
                <a:ext cx="6070032" cy="1708801"/>
              </a:xfrm>
              <a:prstGeom prst="rect">
                <a:avLst/>
              </a:prstGeom>
              <a:blipFill>
                <a:blip r:embed="rId60"/>
                <a:stretch>
                  <a:fillRect b="-35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Rectangle 6"/>
              <p:cNvSpPr/>
              <p:nvPr/>
            </p:nvSpPr>
            <p:spPr>
              <a:xfrm>
                <a:off x="5957087" y="5068280"/>
                <a:ext cx="6058256" cy="164025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TW" sz="2200" dirty="0" smtClean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TW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TW" sz="2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zh-TW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0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altLang="zh-TW" sz="20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TW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0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altLang="zh-TW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altLang="zh-TW" sz="20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TW" sz="20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TW" sz="2000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nor/>
                                </m:rPr>
                                <a:rPr lang="en-US" altLang="zh-TW" sz="20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e>
                            <m:e>
                              <m:sSubSup>
                                <m:sSubSupPr>
                                  <m:ctrlPr>
                                    <a:rPr lang="en-US" altLang="zh-TW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TW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altLang="zh-TW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altLang="zh-TW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TW" sz="2000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en-US" altLang="zh-TW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en-US" altLang="zh-TW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TW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altLang="zh-TW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  <m:sup>
                                  <m:r>
                                    <a:rPr lang="en-US" altLang="zh-TW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TW" sz="2000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en-US" altLang="zh-TW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bSup>
                            </m:e>
                          </m:mr>
                        </m:m>
                        <m:r>
                          <m:rPr>
                            <m:nor/>
                          </m:rPr>
                          <a:rPr lang="en-US" altLang="zh-TW" sz="20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zh-TW" sz="2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altLang="zh-TW" sz="20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TW" sz="2000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TW" sz="2000" b="1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US" altLang="zh-TW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zh-TW" sz="2000" i="1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zh-TW" sz="2000" i="1">
                                            <a:latin typeface="Cambria Math" panose="02040503050406030204" pitchFamily="18" charset="0"/>
                                          </a:rPr>
                                          <m:t>11</m:t>
                                        </m:r>
                                      </m:sub>
                                      <m:sup>
                                        <m:d>
                                          <m:dPr>
                                            <m:ctrlPr>
                                              <a:rPr lang="en-US" altLang="zh-TW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zh-TW" sz="2000" b="0" i="1" smtClean="0">
                                                <a:latin typeface="Cambria Math" panose="02040503050406030204" pitchFamily="18" charset="0"/>
                                              </a:rPr>
                                              <m:t>4</m:t>
                                            </m:r>
                                          </m:e>
                                        </m:d>
                                      </m:sup>
                                    </m:sSubSup>
                                  </m:e>
                                </m:m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US" altLang="zh-TW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zh-TW" sz="2000" i="1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zh-TW" sz="2000" i="1">
                                            <a:latin typeface="Cambria Math" panose="02040503050406030204" pitchFamily="18" charset="0"/>
                                          </a:rPr>
                                          <m:t>21</m:t>
                                        </m:r>
                                      </m:sub>
                                      <m:sup>
                                        <m:d>
                                          <m:dPr>
                                            <m:ctrlPr>
                                              <a:rPr lang="en-US" altLang="zh-TW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zh-TW" sz="2000" b="0" i="1" smtClean="0">
                                                <a:latin typeface="Cambria Math" panose="02040503050406030204" pitchFamily="18" charset="0"/>
                                              </a:rPr>
                                              <m:t>4</m:t>
                                            </m:r>
                                          </m:e>
                                        </m:d>
                                      </m:sup>
                                    </m:sSubSup>
                                  </m:e>
                                </m:m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US" altLang="zh-TW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zh-TW" sz="2000" i="1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zh-TW" sz="2000" i="1">
                                            <a:latin typeface="Cambria Math" panose="02040503050406030204" pitchFamily="18" charset="0"/>
                                          </a:rPr>
                                          <m:t>31</m:t>
                                        </m:r>
                                      </m:sub>
                                      <m:sup>
                                        <m:d>
                                          <m:dPr>
                                            <m:ctrlPr>
                                              <a:rPr lang="en-US" altLang="zh-TW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zh-TW" sz="2000" b="0" i="1" smtClean="0">
                                                <a:latin typeface="Cambria Math" panose="02040503050406030204" pitchFamily="18" charset="0"/>
                                              </a:rPr>
                                              <m:t>4</m:t>
                                            </m:r>
                                          </m:e>
                                        </m:d>
                                      </m:sup>
                                    </m:sSubSup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TW" sz="2000" b="1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US" altLang="zh-TW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zh-TW" sz="2000" i="1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zh-TW" sz="2000" i="1">
                                            <a:latin typeface="Cambria Math" panose="02040503050406030204" pitchFamily="18" charset="0"/>
                                          </a:rPr>
                                          <m:t>12</m:t>
                                        </m:r>
                                      </m:sub>
                                      <m:sup>
                                        <m:d>
                                          <m:dPr>
                                            <m:ctrlPr>
                                              <a:rPr lang="en-US" altLang="zh-TW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zh-TW" sz="2000" b="0" i="1" smtClean="0">
                                                <a:latin typeface="Cambria Math" panose="02040503050406030204" pitchFamily="18" charset="0"/>
                                              </a:rPr>
                                              <m:t>4</m:t>
                                            </m:r>
                                          </m:e>
                                        </m:d>
                                      </m:sup>
                                    </m:sSubSup>
                                  </m:e>
                                </m:m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US" altLang="zh-TW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zh-TW" sz="2000" i="1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zh-TW" sz="2000" i="1">
                                            <a:latin typeface="Cambria Math" panose="02040503050406030204" pitchFamily="18" charset="0"/>
                                          </a:rPr>
                                          <m:t>22</m:t>
                                        </m:r>
                                      </m:sub>
                                      <m:sup>
                                        <m:d>
                                          <m:dPr>
                                            <m:ctrlPr>
                                              <a:rPr lang="en-US" altLang="zh-TW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zh-TW" sz="2000" b="0" i="1" smtClean="0">
                                                <a:latin typeface="Cambria Math" panose="02040503050406030204" pitchFamily="18" charset="0"/>
                                              </a:rPr>
                                              <m:t>4</m:t>
                                            </m:r>
                                          </m:e>
                                        </m:d>
                                      </m:sup>
                                    </m:sSubSup>
                                  </m:e>
                                </m:m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US" altLang="zh-TW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zh-TW" sz="2000" i="1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zh-TW" sz="2000" i="1">
                                            <a:latin typeface="Cambria Math" panose="02040503050406030204" pitchFamily="18" charset="0"/>
                                          </a:rPr>
                                          <m:t>32</m:t>
                                        </m:r>
                                      </m:sub>
                                      <m:sup>
                                        <m:d>
                                          <m:dPr>
                                            <m:ctrlPr>
                                              <a:rPr lang="en-US" altLang="zh-TW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zh-TW" sz="2000" b="0" i="1" smtClean="0">
                                                <a:latin typeface="Cambria Math" panose="02040503050406030204" pitchFamily="18" charset="0"/>
                                              </a:rPr>
                                              <m:t>4</m:t>
                                            </m:r>
                                          </m:e>
                                        </m:d>
                                      </m:sup>
                                    </m:sSubSup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  <m:r>
                      <a:rPr lang="en-US" altLang="zh-TW" sz="2000" i="1">
                        <a:latin typeface="Cambria Math" panose="02040503050406030204" pitchFamily="18" charset="0"/>
                      </a:rPr>
                      <m:t>≜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[1</m:t>
                    </m:r>
                    <m:sSub>
                      <m:sSubPr>
                        <m:ctrlPr>
                          <a:rPr lang="en-US" altLang="zh-TW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]</m:t>
                    </m:r>
                    <m:sSub>
                      <m:sSubPr>
                        <m:ctrlPr>
                          <a:rPr lang="en-US" altLang="zh-TW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endParaRPr lang="en-US" altLang="zh-TW" sz="2000" dirty="0"/>
              </a:p>
              <a:p>
                <a:r>
                  <a:rPr lang="en-US" altLang="zh-TW" sz="2000" dirty="0" smtClean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TW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TW" sz="2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zh-TW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zh-TW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TW" sz="20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TW" sz="20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TW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zh-TW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TW" sz="20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TW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altLang="zh-TW" sz="20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TW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TW" sz="2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zh-TW" altLang="en-US" sz="20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  <m:d>
                                <m:dPr>
                                  <m:ctrlPr>
                                    <a:rPr lang="en-US" altLang="zh-TW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000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altLang="zh-TW" sz="20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zh-TW" altLang="en-US" sz="20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  <m:d>
                                <m:dPr>
                                  <m:ctrlPr>
                                    <a:rPr lang="en-US" altLang="zh-TW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000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altLang="zh-TW" sz="20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mr>
                        </m:m>
                      </m:e>
                    </m:d>
                    <m:r>
                      <a:rPr lang="en-US" altLang="zh-TW" sz="2000" i="1">
                        <a:latin typeface="Cambria Math" panose="02040503050406030204" pitchFamily="18" charset="0"/>
                      </a:rPr>
                      <m:t>≜</m:t>
                    </m:r>
                    <m:acc>
                      <m:accPr>
                        <m:chr m:val="̂"/>
                        <m:ctrlPr>
                          <a:rPr lang="en-US" altLang="zh-TW" sz="20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zh-TW" sz="2000" b="0" i="0" smtClean="0">
                            <a:latin typeface="Cambria Math" panose="02040503050406030204" pitchFamily="18" charset="0"/>
                          </a:rPr>
                          <m:t>Y</m:t>
                        </m:r>
                      </m:e>
                    </m:acc>
                  </m:oMath>
                </a14:m>
                <a:endParaRPr lang="en-US" altLang="zh-TW" sz="2000" i="1" dirty="0" smtClean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8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7087" y="5068280"/>
                <a:ext cx="6058256" cy="1640257"/>
              </a:xfrm>
              <a:prstGeom prst="rect">
                <a:avLst/>
              </a:prstGeom>
              <a:blipFill>
                <a:blip r:embed="rId61"/>
                <a:stretch>
                  <a:fillRect b="-1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Rectangle 2"/>
              <p:cNvSpPr/>
              <p:nvPr/>
            </p:nvSpPr>
            <p:spPr>
              <a:xfrm>
                <a:off x="4409384" y="1077973"/>
                <a:ext cx="828560" cy="5558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31</m:t>
                          </m:r>
                        </m:sub>
                        <m:sup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129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9384" y="1077973"/>
                <a:ext cx="828560" cy="555858"/>
              </a:xfrm>
              <a:prstGeom prst="rect">
                <a:avLst/>
              </a:prstGeom>
              <a:blipFill>
                <a:blip r:embed="rId6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Rectangle 2"/>
              <p:cNvSpPr/>
              <p:nvPr/>
            </p:nvSpPr>
            <p:spPr>
              <a:xfrm>
                <a:off x="6887296" y="1061038"/>
                <a:ext cx="828560" cy="5558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31</m:t>
                          </m:r>
                        </m:sub>
                        <m:sup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130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7296" y="1061038"/>
                <a:ext cx="828560" cy="555858"/>
              </a:xfrm>
              <a:prstGeom prst="rect">
                <a:avLst/>
              </a:prstGeom>
              <a:blipFill>
                <a:blip r:embed="rId6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68189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標題 1">
                <a:extLst>
                  <a:ext uri="{FF2B5EF4-FFF2-40B4-BE49-F238E27FC236}">
                    <a16:creationId xmlns:a16="http://schemas.microsoft.com/office/drawing/2014/main" id="{0818CCC9-6134-4BE7-9E35-83B29B55B6F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80533" y="0"/>
                <a:ext cx="10035823" cy="643468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rm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altLang="zh-TW" sz="36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Backpropagation: Gradient of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36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TW" sz="36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zh-TW" altLang="en-US" sz="36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TW" sz="36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 matrix form</a:t>
                </a:r>
                <a:endParaRPr lang="zh-TW" altLang="en-US" sz="3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標題 1">
                <a:extLst>
                  <a:ext uri="{FF2B5EF4-FFF2-40B4-BE49-F238E27FC236}">
                    <a16:creationId xmlns:a16="http://schemas.microsoft.com/office/drawing/2014/main" id="{0818CCC9-6134-4BE7-9E35-83B29B55B6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533" y="0"/>
                <a:ext cx="10035823" cy="643468"/>
              </a:xfrm>
              <a:prstGeom prst="rect">
                <a:avLst/>
              </a:prstGeom>
              <a:blipFill>
                <a:blip r:embed="rId2"/>
                <a:stretch>
                  <a:fillRect l="-1032" t="-15094" r="-1032" b="-3490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圖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8683" y="704850"/>
            <a:ext cx="9010650" cy="23717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459692" y="3210012"/>
                <a:ext cx="11090624" cy="28158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zh-TW" alt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altLang="zh-TW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sz="240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,  </m:t>
                      </m:r>
                    </m:oMath>
                  </m:oMathPara>
                </a14:m>
                <a:endParaRPr lang="en-US" altLang="zh-TW" sz="24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zh-TW" alt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altLang="zh-TW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sz="240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zh-TW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altLang="zh-TW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TW" altLang="en-US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TW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zh-TW" altLang="en-US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zh-TW" sz="24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2400" b="0" i="1" smtClean="0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e>
                                      <m:sub>
                                        <m:r>
                                          <a:rPr lang="en-US" altLang="zh-TW" sz="24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altLang="zh-TW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TW" altLang="en-US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TW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zh-TW" altLang="en-US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zh-TW" sz="24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2400" b="0" i="1" smtClean="0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e>
                                      <m:sub>
                                        <m:r>
                                          <a:rPr lang="en-US" altLang="zh-TW" sz="24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mr>
                          </m:m>
                        </m:e>
                      </m:d>
                      <m:r>
                        <a:rPr lang="en-US" altLang="zh-TW" sz="2400" b="1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altLang="zh-TW" sz="2400" b="1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altLang="zh-TW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zh-TW" sz="24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</m:acc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altLang="zh-TW" sz="240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altLang="zh-TW" sz="240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m:rPr>
                          <m:sty m:val="p"/>
                        </m:rPr>
                        <a:rPr lang="en-US" altLang="zh-TW" sz="240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altLang="zh-TW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≜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24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24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TW" sz="24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4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TW" sz="24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TW" sz="24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4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TW" sz="24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zh-TW" sz="2400" b="1" i="1" dirty="0" smtClean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692" y="3210012"/>
                <a:ext cx="11090624" cy="28158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48545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標題 1">
                <a:extLst>
                  <a:ext uri="{FF2B5EF4-FFF2-40B4-BE49-F238E27FC236}">
                    <a16:creationId xmlns:a16="http://schemas.microsoft.com/office/drawing/2014/main" id="{0818CCC9-6134-4BE7-9E35-83B29B55B6F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80533" y="0"/>
                <a:ext cx="10035823" cy="643468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rm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altLang="zh-TW" sz="36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Backpropagation: Gradient of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36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TW" sz="36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zh-TW" altLang="en-US" sz="36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TW" sz="36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 matrix form</a:t>
                </a:r>
                <a:endParaRPr lang="zh-TW" altLang="en-US" sz="3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標題 1">
                <a:extLst>
                  <a:ext uri="{FF2B5EF4-FFF2-40B4-BE49-F238E27FC236}">
                    <a16:creationId xmlns:a16="http://schemas.microsoft.com/office/drawing/2014/main" id="{0818CCC9-6134-4BE7-9E35-83B29B55B6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533" y="0"/>
                <a:ext cx="10035823" cy="643468"/>
              </a:xfrm>
              <a:prstGeom prst="rect">
                <a:avLst/>
              </a:prstGeom>
              <a:blipFill>
                <a:blip r:embed="rId3"/>
                <a:stretch>
                  <a:fillRect l="-1032" t="-15094" r="-1032" b="-3490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0" y="3211305"/>
                <a:ext cx="12192000" cy="266374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sz="2000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2000" b="1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altLang="zh-TW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TW" altLang="en-US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TW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zh-TW" altLang="en-US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Sup>
                                      <m:sSubSupPr>
                                        <m:ctrlPr>
                                          <a:rPr lang="en-US" altLang="zh-TW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zh-TW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zh-TW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11</m:t>
                                        </m:r>
                                      </m:sub>
                                      <m:sup>
                                        <m:r>
                                          <a:rPr lang="en-US" altLang="zh-TW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en-US" altLang="zh-TW" sz="20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4</m:t>
                                        </m:r>
                                        <m:r>
                                          <a:rPr lang="en-US" altLang="zh-TW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sup>
                                    </m:sSubSup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altLang="zh-TW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TW" altLang="en-US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TW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zh-TW" altLang="en-US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Sup>
                                      <m:sSubSupPr>
                                        <m:ctrlPr>
                                          <a:rPr lang="en-US" altLang="zh-TW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zh-TW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zh-TW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12</m:t>
                                        </m:r>
                                      </m:sub>
                                      <m:sup>
                                        <m:r>
                                          <a:rPr lang="en-US" altLang="zh-TW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en-US" altLang="zh-TW" sz="20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4</m:t>
                                        </m:r>
                                        <m:r>
                                          <a:rPr lang="en-US" altLang="zh-TW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sup>
                                    </m:sSubSup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altLang="zh-TW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TW" altLang="en-US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TW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zh-TW" altLang="en-US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Sup>
                                      <m:sSubSupPr>
                                        <m:ctrlPr>
                                          <a:rPr lang="en-US" altLang="zh-TW" sz="2000" i="1">
                                            <a:solidFill>
                                              <a:srgbClr val="0066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zh-TW" sz="2000" i="1">
                                            <a:solidFill>
                                              <a:srgbClr val="0066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zh-TW" sz="2000" i="1">
                                            <a:solidFill>
                                              <a:srgbClr val="0066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21</m:t>
                                        </m:r>
                                      </m:sub>
                                      <m:sup>
                                        <m:r>
                                          <a:rPr lang="en-US" altLang="zh-TW" sz="2000" i="1">
                                            <a:solidFill>
                                              <a:srgbClr val="0066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en-US" altLang="zh-TW" sz="2000" b="0" i="1" smtClean="0">
                                            <a:solidFill>
                                              <a:srgbClr val="0066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4</m:t>
                                        </m:r>
                                        <m:r>
                                          <a:rPr lang="en-US" altLang="zh-TW" sz="2000" i="1">
                                            <a:solidFill>
                                              <a:srgbClr val="0066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sup>
                                    </m:sSubSup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altLang="zh-TW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TW" altLang="en-US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TW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zh-TW" altLang="en-US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Sup>
                                      <m:sSubSupPr>
                                        <m:ctrlPr>
                                          <a:rPr lang="en-US" altLang="zh-TW" sz="2000" i="1">
                                            <a:solidFill>
                                              <a:srgbClr val="0066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zh-TW" sz="2000" i="1">
                                            <a:solidFill>
                                              <a:srgbClr val="0066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zh-TW" sz="2000" i="1">
                                            <a:solidFill>
                                              <a:srgbClr val="0066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22</m:t>
                                        </m:r>
                                      </m:sub>
                                      <m:sup>
                                        <m:r>
                                          <a:rPr lang="en-US" altLang="zh-TW" sz="2000" i="1">
                                            <a:solidFill>
                                              <a:srgbClr val="0066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en-US" altLang="zh-TW" sz="2000" b="0" i="1" smtClean="0">
                                            <a:solidFill>
                                              <a:srgbClr val="0066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4</m:t>
                                        </m:r>
                                        <m:r>
                                          <a:rPr lang="en-US" altLang="zh-TW" sz="2000" i="1">
                                            <a:solidFill>
                                              <a:srgbClr val="0066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sup>
                                    </m:sSubSup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altLang="zh-TW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TW" altLang="en-US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TW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zh-TW" altLang="en-US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Sup>
                                      <m:sSubSupPr>
                                        <m:ctrlPr>
                                          <a:rPr lang="en-US" altLang="zh-TW" sz="2000" i="1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zh-TW" sz="2000" i="1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zh-TW" sz="2000" i="1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31</m:t>
                                        </m:r>
                                      </m:sub>
                                      <m:sup>
                                        <m:r>
                                          <a:rPr lang="en-US" altLang="zh-TW" sz="2000" i="1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en-US" altLang="zh-TW" sz="2000" b="0" i="1" smtClean="0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4</m:t>
                                        </m:r>
                                        <m:r>
                                          <a:rPr lang="en-US" altLang="zh-TW" sz="2000" i="1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sup>
                                    </m:sSubSup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altLang="zh-TW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TW" altLang="en-US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TW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zh-TW" altLang="en-US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Sup>
                                      <m:sSubSupPr>
                                        <m:ctrlPr>
                                          <a:rPr lang="en-US" altLang="zh-TW" sz="2000" i="1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zh-TW" sz="2000" i="1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zh-TW" sz="2000" i="1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32</m:t>
                                        </m:r>
                                      </m:sub>
                                      <m:sup>
                                        <m:r>
                                          <a:rPr lang="en-US" altLang="zh-TW" sz="2000" i="1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en-US" altLang="zh-TW" sz="2000" b="0" i="1" smtClean="0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4</m:t>
                                        </m:r>
                                        <m:r>
                                          <a:rPr lang="en-US" altLang="zh-TW" sz="2000" i="1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sup>
                                    </m:sSubSup>
                                  </m:den>
                                </m:f>
                              </m:e>
                            </m:mr>
                          </m:m>
                        </m:e>
                      </m:d>
                      <m:r>
                        <a:rPr lang="en-US" altLang="zh-TW" sz="2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2000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2000" b="1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altLang="zh-TW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TW" altLang="en-US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TW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zh-TW" altLang="en-US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zh-TW" sz="20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2000" b="0" i="1" smtClean="0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e>
                                      <m:sub>
                                        <m:r>
                                          <a:rPr lang="en-US" altLang="zh-TW" sz="20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den>
                                </m:f>
                                <m:f>
                                  <m:fPr>
                                    <m:ctrlPr>
                                      <a:rPr lang="en-US" altLang="zh-TW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TW" alt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zh-TW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20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e>
                                      <m:sub>
                                        <m:r>
                                          <a:rPr lang="en-US" altLang="zh-TW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zh-TW" alt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Sup>
                                      <m:sSubSupPr>
                                        <m:ctrlPr>
                                          <a:rPr lang="en-US" altLang="zh-TW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zh-TW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zh-TW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11</m:t>
                                        </m:r>
                                      </m:sub>
                                      <m:sup>
                                        <m:r>
                                          <a:rPr lang="en-US" altLang="zh-TW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en-US" altLang="zh-TW" sz="20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4</m:t>
                                        </m:r>
                                        <m:r>
                                          <a:rPr lang="en-US" altLang="zh-TW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sup>
                                    </m:sSubSup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altLang="zh-TW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TW" altLang="en-US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TW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zh-TW" altLang="en-US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zh-TW" sz="20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2000" b="0" i="1" smtClean="0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e>
                                      <m:sub>
                                        <m:r>
                                          <a:rPr lang="en-US" altLang="zh-TW" sz="20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den>
                                </m:f>
                                <m:f>
                                  <m:fPr>
                                    <m:ctrlPr>
                                      <a:rPr lang="en-US" altLang="zh-TW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TW" alt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zh-TW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20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e>
                                      <m:sub>
                                        <m:r>
                                          <a:rPr lang="en-US" altLang="zh-TW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zh-TW" alt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Sup>
                                      <m:sSubSupPr>
                                        <m:ctrlPr>
                                          <a:rPr lang="en-US" altLang="zh-TW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zh-TW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zh-TW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12</m:t>
                                        </m:r>
                                      </m:sub>
                                      <m:sup>
                                        <m:r>
                                          <a:rPr lang="en-US" altLang="zh-TW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en-US" altLang="zh-TW" sz="20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4</m:t>
                                        </m:r>
                                        <m:r>
                                          <a:rPr lang="en-US" altLang="zh-TW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sup>
                                    </m:sSubSup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altLang="zh-TW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TW" altLang="en-US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TW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zh-TW" altLang="en-US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zh-TW" sz="20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2000" b="0" i="1" smtClean="0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e>
                                      <m:sub>
                                        <m:r>
                                          <a:rPr lang="en-US" altLang="zh-TW" sz="20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den>
                                </m:f>
                                <m:f>
                                  <m:fPr>
                                    <m:ctrlPr>
                                      <a:rPr lang="en-US" altLang="zh-TW" sz="200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TW" altLang="en-US" sz="200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zh-TW" sz="2000" i="1">
                                            <a:solidFill>
                                              <a:srgbClr val="0066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2000" b="0" i="1" smtClean="0">
                                            <a:solidFill>
                                              <a:srgbClr val="0066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e>
                                      <m:sub>
                                        <m:r>
                                          <a:rPr lang="en-US" altLang="zh-TW" sz="2000" i="1">
                                            <a:solidFill>
                                              <a:srgbClr val="0066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zh-TW" altLang="en-US" sz="200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Sup>
                                      <m:sSubSupPr>
                                        <m:ctrlPr>
                                          <a:rPr lang="en-US" altLang="zh-TW" sz="2000" i="1">
                                            <a:solidFill>
                                              <a:srgbClr val="0066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zh-TW" sz="2000" i="1">
                                            <a:solidFill>
                                              <a:srgbClr val="0066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zh-TW" sz="2000" i="1">
                                            <a:solidFill>
                                              <a:srgbClr val="0066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21</m:t>
                                        </m:r>
                                      </m:sub>
                                      <m:sup>
                                        <m:r>
                                          <a:rPr lang="en-US" altLang="zh-TW" sz="2000" i="1">
                                            <a:solidFill>
                                              <a:srgbClr val="0066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en-US" altLang="zh-TW" sz="2000" b="0" i="1" smtClean="0">
                                            <a:solidFill>
                                              <a:srgbClr val="0066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4</m:t>
                                        </m:r>
                                        <m:r>
                                          <a:rPr lang="en-US" altLang="zh-TW" sz="2000" i="1">
                                            <a:solidFill>
                                              <a:srgbClr val="0066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sup>
                                    </m:sSubSup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altLang="zh-TW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TW" altLang="en-US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TW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zh-TW" altLang="en-US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zh-TW" sz="20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2000" b="0" i="1" smtClean="0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e>
                                      <m:sub>
                                        <m:r>
                                          <a:rPr lang="en-US" altLang="zh-TW" sz="20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den>
                                </m:f>
                                <m:f>
                                  <m:fPr>
                                    <m:ctrlPr>
                                      <a:rPr lang="en-US" altLang="zh-TW" sz="200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TW" altLang="en-US" sz="200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zh-TW" sz="2000" i="1" smtClean="0">
                                            <a:solidFill>
                                              <a:srgbClr val="0066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2000" b="0" i="1" smtClean="0">
                                            <a:solidFill>
                                              <a:srgbClr val="0066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e>
                                      <m:sub>
                                        <m:r>
                                          <a:rPr lang="en-US" altLang="zh-TW" sz="2000" i="1">
                                            <a:solidFill>
                                              <a:srgbClr val="0066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zh-TW" altLang="en-US" sz="200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Sup>
                                      <m:sSubSupPr>
                                        <m:ctrlPr>
                                          <a:rPr lang="en-US" altLang="zh-TW" sz="2000" i="1">
                                            <a:solidFill>
                                              <a:srgbClr val="0066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zh-TW" sz="2000" i="1">
                                            <a:solidFill>
                                              <a:srgbClr val="0066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zh-TW" sz="2000" i="1">
                                            <a:solidFill>
                                              <a:srgbClr val="0066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22</m:t>
                                        </m:r>
                                      </m:sub>
                                      <m:sup>
                                        <m:r>
                                          <a:rPr lang="en-US" altLang="zh-TW" sz="2000" i="1">
                                            <a:solidFill>
                                              <a:srgbClr val="0066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en-US" altLang="zh-TW" sz="2000" b="0" i="1" smtClean="0">
                                            <a:solidFill>
                                              <a:srgbClr val="0066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4</m:t>
                                        </m:r>
                                        <m:r>
                                          <a:rPr lang="en-US" altLang="zh-TW" sz="2000" i="1">
                                            <a:solidFill>
                                              <a:srgbClr val="0066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sup>
                                    </m:sSubSup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altLang="zh-TW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TW" altLang="en-US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TW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zh-TW" altLang="en-US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zh-TW" sz="20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2000" b="0" i="1" smtClean="0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e>
                                      <m:sub>
                                        <m:r>
                                          <a:rPr lang="en-US" altLang="zh-TW" sz="20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den>
                                </m:f>
                                <m:f>
                                  <m:fPr>
                                    <m:ctrlPr>
                                      <a:rPr lang="en-US" altLang="zh-TW" sz="20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TW" altLang="en-US" sz="20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zh-TW" sz="2000" i="1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2000" b="0" i="1" smtClean="0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e>
                                      <m:sub>
                                        <m:r>
                                          <a:rPr lang="en-US" altLang="zh-TW" sz="2000" i="1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zh-TW" altLang="en-US" sz="20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Sup>
                                      <m:sSubSupPr>
                                        <m:ctrlPr>
                                          <a:rPr lang="en-US" altLang="zh-TW" sz="2000" i="1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zh-TW" sz="2000" i="1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zh-TW" sz="2000" i="1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31</m:t>
                                        </m:r>
                                      </m:sub>
                                      <m:sup>
                                        <m:r>
                                          <a:rPr lang="en-US" altLang="zh-TW" sz="2000" i="1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en-US" altLang="zh-TW" sz="2000" b="0" i="1" smtClean="0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4</m:t>
                                        </m:r>
                                        <m:r>
                                          <a:rPr lang="en-US" altLang="zh-TW" sz="2000" i="1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sup>
                                    </m:sSubSup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altLang="zh-TW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TW" altLang="en-US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TW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zh-TW" altLang="en-US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zh-TW" sz="20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2000" b="0" i="1" smtClean="0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e>
                                      <m:sub>
                                        <m:r>
                                          <a:rPr lang="en-US" altLang="zh-TW" sz="20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den>
                                </m:f>
                                <m:f>
                                  <m:fPr>
                                    <m:ctrlPr>
                                      <a:rPr lang="en-US" altLang="zh-TW" sz="20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TW" altLang="en-US" sz="20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zh-TW" sz="2000" i="1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2000" b="0" i="1" smtClean="0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e>
                                      <m:sub>
                                        <m:r>
                                          <a:rPr lang="en-US" altLang="zh-TW" sz="2000" i="1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zh-TW" altLang="en-US" sz="20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Sup>
                                      <m:sSubSupPr>
                                        <m:ctrlPr>
                                          <a:rPr lang="en-US" altLang="zh-TW" sz="2000" i="1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zh-TW" sz="2000" i="1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zh-TW" sz="2000" i="1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32</m:t>
                                        </m:r>
                                      </m:sub>
                                      <m:sup>
                                        <m:r>
                                          <a:rPr lang="en-US" altLang="zh-TW" sz="2000" i="1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en-US" altLang="zh-TW" sz="2000" b="0" i="1" smtClean="0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4</m:t>
                                        </m:r>
                                        <m:r>
                                          <a:rPr lang="en-US" altLang="zh-TW" sz="2000" i="1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sup>
                                    </m:sSubSup>
                                  </m:den>
                                </m:f>
                              </m:e>
                            </m:mr>
                          </m:m>
                        </m:e>
                      </m:d>
                      <m:r>
                        <a:rPr lang="en-US" altLang="zh-TW" sz="2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TW" sz="200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zh-TW" sz="2000" i="1" smtClean="0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TW" sz="200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altLang="zh-TW" sz="200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altLang="zh-TW" sz="200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(3)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zh-TW" sz="200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TW" sz="20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altLang="zh-TW" sz="20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a:rPr lang="en-US" altLang="zh-TW" sz="20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(3)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zh-TW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altLang="zh-TW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TW" altLang="en-US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TW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zh-TW" altLang="en-US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zh-TW" sz="20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2000" b="0" i="1" smtClean="0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e>
                                      <m:sub>
                                        <m:r>
                                          <a:rPr lang="en-US" altLang="zh-TW" sz="20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altLang="zh-TW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TW" altLang="en-US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TW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zh-TW" altLang="en-US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zh-TW" sz="20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2000" b="0" i="1" smtClean="0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e>
                                      <m:sub>
                                        <m:r>
                                          <a:rPr lang="en-US" altLang="zh-TW" sz="20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mr>
                          </m:m>
                        </m:e>
                      </m:d>
                      <m:r>
                        <a:rPr lang="en-US" altLang="zh-TW" sz="2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sSub>
                                <m:sSubPr>
                                  <m:ctrlPr>
                                    <a:rPr lang="en-US" altLang="zh-TW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000" i="1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altLang="zh-TW" sz="2000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altLang="zh-TW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altLang="zh-TW" sz="2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̂"/>
                          <m:ctrlPr>
                            <a:rPr lang="en-US" altLang="zh-TW" sz="20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zh-TW" sz="20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</m:acc>
                      <m:r>
                        <a:rPr lang="en-US" altLang="zh-TW" sz="2000" b="1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altLang="zh-TW" sz="200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altLang="zh-TW" sz="2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sz="2000" dirty="0"/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211305"/>
                <a:ext cx="12192000" cy="26637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矩形 7"/>
          <p:cNvSpPr/>
          <p:nvPr/>
        </p:nvSpPr>
        <p:spPr>
          <a:xfrm>
            <a:off x="2482128" y="6009778"/>
            <a:ext cx="784720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dW4 = </a:t>
            </a:r>
            <a:r>
              <a:rPr lang="en-US" altLang="zh-TW" sz="2400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np.matmul</a:t>
            </a:r>
            <a:r>
              <a:rPr lang="en-US" altLang="zh-TW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TW" sz="2400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prepend_bias</a:t>
            </a:r>
            <a:r>
              <a:rPr lang="en-US" altLang="zh-TW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(H3).T, </a:t>
            </a:r>
            <a:r>
              <a:rPr lang="en-US" altLang="zh-TW" sz="2400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Y_hat</a:t>
            </a:r>
            <a:r>
              <a:rPr lang="en-US" altLang="zh-TW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-Y)/</a:t>
            </a:r>
            <a:r>
              <a:rPr lang="en-US" altLang="zh-TW" sz="2400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X.shape</a:t>
            </a:r>
            <a:r>
              <a:rPr lang="en-US" altLang="zh-TW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[0]</a:t>
            </a:r>
            <a:endParaRPr lang="zh-TW" altLang="en-US" sz="24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8683" y="704850"/>
            <a:ext cx="9010650" cy="237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832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標題 1">
                <a:extLst>
                  <a:ext uri="{FF2B5EF4-FFF2-40B4-BE49-F238E27FC236}">
                    <a16:creationId xmlns:a16="http://schemas.microsoft.com/office/drawing/2014/main" id="{0818CCC9-6134-4BE7-9E35-83B29B55B6F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80533" y="0"/>
                <a:ext cx="10035823" cy="643468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rm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altLang="zh-TW" sz="36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Backpropagation: Gradient of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36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TW" sz="36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zh-TW" altLang="en-US" sz="36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TW" sz="36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 matrix form</a:t>
                </a:r>
                <a:endParaRPr lang="zh-TW" altLang="en-US" sz="3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標題 1">
                <a:extLst>
                  <a:ext uri="{FF2B5EF4-FFF2-40B4-BE49-F238E27FC236}">
                    <a16:creationId xmlns:a16="http://schemas.microsoft.com/office/drawing/2014/main" id="{0818CCC9-6134-4BE7-9E35-83B29B55B6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533" y="0"/>
                <a:ext cx="10035823" cy="643468"/>
              </a:xfrm>
              <a:prstGeom prst="rect">
                <a:avLst/>
              </a:prstGeom>
              <a:blipFill>
                <a:blip r:embed="rId3"/>
                <a:stretch>
                  <a:fillRect l="-1154" t="-15094" r="-1093" b="-3490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圖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3687" y="603877"/>
            <a:ext cx="9010650" cy="23717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459692" y="3210012"/>
                <a:ext cx="11090624" cy="387195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TW" sz="2400" dirty="0" smtClean="0">
                    <a:solidFill>
                      <a:prstClr val="black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TW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zh-TW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altLang="zh-TW" sz="24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sz="24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zh-TW" sz="24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zh-TW" sz="24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(3)</m:t>
                            </m:r>
                          </m:sup>
                        </m:sSubSup>
                      </m:den>
                    </m:f>
                    <m:r>
                      <a:rPr lang="en-US" altLang="zh-TW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f>
                      <m:f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altLang="zh-TW" sz="24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sz="24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zh-TW" sz="24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zh-TW" sz="24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(3)</m:t>
                            </m:r>
                          </m:sup>
                        </m:sSubSup>
                      </m:den>
                    </m:f>
                    <m:r>
                      <a:rPr lang="en-US" altLang="zh-TW" sz="24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f>
                      <m:f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altLang="zh-TW" sz="24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sz="24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zh-TW" sz="24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zh-TW" sz="24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(3)</m:t>
                            </m:r>
                          </m:sup>
                        </m:sSubSup>
                      </m:den>
                    </m:f>
                    <m:r>
                      <a:rPr lang="en-US" altLang="zh-TW" sz="24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TW" sz="240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sSubSup>
                      <m:sSubSupPr>
                        <m:ctrlPr>
                          <a:rPr lang="en-US" altLang="zh-TW" sz="24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sz="24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TW" sz="24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21</m:t>
                        </m:r>
                      </m:sub>
                      <m:sup>
                        <m:d>
                          <m:dPr>
                            <m:ctrlPr>
                              <a:rPr lang="en-US" altLang="zh-TW" sz="24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400" b="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</m:t>
                            </m:r>
                          </m:e>
                        </m:d>
                      </m:sup>
                    </m:sSubSup>
                    <m:r>
                      <a:rPr lang="en-US" altLang="zh-TW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+(</m:t>
                    </m:r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TW" sz="240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TW" sz="2400" i="1">
                        <a:latin typeface="Cambria Math" panose="02040503050406030204" pitchFamily="18" charset="0"/>
                      </a:rPr>
                      <m:t>)</m:t>
                    </m:r>
                    <m:sSubSup>
                      <m:sSubSupPr>
                        <m:ctrlPr>
                          <a:rPr lang="en-US" altLang="zh-TW" sz="24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sz="24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TW" sz="24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22</m:t>
                        </m:r>
                      </m:sub>
                      <m:sup>
                        <m:d>
                          <m:dPr>
                            <m:ctrlPr>
                              <a:rPr lang="en-US" altLang="zh-TW" sz="24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400" b="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</m:t>
                            </m:r>
                          </m:e>
                        </m:d>
                      </m:sup>
                    </m:sSubSup>
                  </m:oMath>
                </a14:m>
                <a:endParaRPr lang="en-US" altLang="zh-TW" sz="2400" i="1" dirty="0">
                  <a:latin typeface="Cambria Math" panose="02040503050406030204" pitchFamily="18" charset="0"/>
                </a:endParaRPr>
              </a:p>
              <a:p>
                <a:r>
                  <a:rPr lang="en-US" altLang="zh-TW" sz="2400" dirty="0" smtClean="0">
                    <a:solidFill>
                      <a:prstClr val="black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TW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zh-TW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altLang="zh-TW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zh-TW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r>
                              <a:rPr lang="en-US" altLang="zh-TW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(3)</m:t>
                            </m:r>
                          </m:sup>
                        </m:sSubSup>
                      </m:den>
                    </m:f>
                    <m:r>
                      <a:rPr lang="en-US" altLang="zh-TW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f>
                      <m:f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altLang="zh-TW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zh-TW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r>
                              <a:rPr lang="en-US" altLang="zh-TW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(3)</m:t>
                            </m:r>
                          </m:sup>
                        </m:sSubSup>
                      </m:den>
                    </m:f>
                    <m:r>
                      <a:rPr lang="en-US" altLang="zh-TW" sz="24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f>
                      <m:f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altLang="zh-TW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zh-TW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r>
                              <a:rPr lang="en-US" altLang="zh-TW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(3)</m:t>
                            </m:r>
                          </m:sup>
                        </m:sSubSup>
                      </m:den>
                    </m:f>
                    <m:r>
                      <a:rPr lang="en-US" altLang="zh-TW" sz="24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TW" sz="240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sSubSup>
                      <m:sSubSupPr>
                        <m:ctrlPr>
                          <a:rPr lang="en-US" altLang="zh-TW" sz="24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TW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31</m:t>
                        </m:r>
                      </m:sub>
                      <m:sup>
                        <m:d>
                          <m:dPr>
                            <m:ctrlPr>
                              <a:rPr lang="en-US" altLang="zh-TW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</m:t>
                            </m:r>
                          </m:e>
                        </m:d>
                      </m:sup>
                    </m:sSubSup>
                    <m:r>
                      <a:rPr lang="en-US" altLang="zh-TW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altLang="zh-TW" sz="24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TW" sz="240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sSubSup>
                      <m:sSubSupPr>
                        <m:ctrlPr>
                          <a:rPr lang="en-US" altLang="zh-TW" sz="24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TW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32</m:t>
                        </m:r>
                      </m:sub>
                      <m:sup>
                        <m:d>
                          <m:dPr>
                            <m:ctrlPr>
                              <a:rPr lang="en-US" altLang="zh-TW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</m:t>
                            </m:r>
                          </m:e>
                        </m:d>
                      </m:sup>
                    </m:sSubSup>
                  </m:oMath>
                </a14:m>
                <a:endParaRPr lang="en-US" altLang="zh-TW" sz="2400" i="1" dirty="0" smtClean="0">
                  <a:solidFill>
                    <a:srgbClr val="0066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altLang="zh-TW" sz="2400" b="1" dirty="0" smtClean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TW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TW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f>
                                <m:fPr>
                                  <m:ctrlPr>
                                    <a:rPr lang="en-US" altLang="zh-TW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TW" altLang="en-US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altLang="zh-TW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num>
                                <m:den>
                                  <m:r>
                                    <a:rPr lang="zh-TW" altLang="en-US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Sup>
                                    <m:sSubSupPr>
                                      <m:ctrlPr>
                                        <a:rPr lang="en-US" altLang="zh-TW" sz="2400" i="1">
                                          <a:solidFill>
                                            <a:srgbClr val="00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TW" sz="2400" i="1">
                                          <a:solidFill>
                                            <a:srgbClr val="00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altLang="zh-TW" sz="2400" i="1">
                                          <a:solidFill>
                                            <a:srgbClr val="00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US" altLang="zh-TW" sz="2400" i="1">
                                          <a:solidFill>
                                            <a:srgbClr val="00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(3)</m:t>
                                      </m:r>
                                    </m:sup>
                                  </m:sSubSup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en-US" altLang="zh-TW" sz="240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TW" altLang="en-US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altLang="zh-TW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num>
                                <m:den>
                                  <m:r>
                                    <a:rPr lang="zh-TW" altLang="en-US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Sup>
                                    <m:sSubSupPr>
                                      <m:ctrlPr>
                                        <a:rPr lang="en-US" altLang="zh-TW" sz="24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TW" sz="24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altLang="zh-TW" sz="24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  <m:sup>
                                      <m:r>
                                        <a:rPr lang="en-US" altLang="zh-TW" sz="24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(3)</m:t>
                                      </m:r>
                                    </m:sup>
                                  </m:sSubSup>
                                </m:den>
                              </m:f>
                            </m:e>
                          </m:mr>
                        </m:m>
                      </m:e>
                    </m:d>
                    <m:r>
                      <a:rPr lang="en-US" altLang="zh-TW" sz="2400" b="1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TW" sz="2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TW" sz="2400" b="1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TW" sz="240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TW" sz="240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altLang="zh-TW" sz="2400" b="1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TW" sz="2400" b="1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Sup>
                                <m:sSubSupPr>
                                  <m:ctrlPr>
                                    <a:rPr lang="en-US" altLang="zh-TW" sz="240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TW" sz="240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21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altLang="zh-TW" sz="2400" i="1">
                                          <a:solidFill>
                                            <a:srgbClr val="0066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2400" b="0" i="1" smtClean="0">
                                          <a:solidFill>
                                            <a:srgbClr val="0066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4</m:t>
                                      </m:r>
                                    </m:e>
                                  </m:d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en-US" altLang="zh-TW" sz="240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TW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31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altLang="zh-TW" sz="24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2400" b="0" i="1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4</m:t>
                                      </m:r>
                                    </m:e>
                                  </m:d>
                                </m:sup>
                              </m:sSubSup>
                            </m:e>
                          </m:mr>
                          <m:mr>
                            <m:e>
                              <m:sSubSup>
                                <m:sSubSupPr>
                                  <m:ctrlPr>
                                    <a:rPr lang="en-US" altLang="zh-TW" sz="240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TW" sz="240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22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altLang="zh-TW" sz="2400" i="1">
                                          <a:solidFill>
                                            <a:srgbClr val="0066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2400" b="0" i="1" smtClean="0">
                                          <a:solidFill>
                                            <a:srgbClr val="0066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4</m:t>
                                      </m:r>
                                    </m:e>
                                  </m:d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en-US" altLang="zh-TW" sz="240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TW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32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altLang="zh-TW" sz="24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2400" b="0" i="1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4</m:t>
                                      </m:r>
                                    </m:e>
                                  </m:d>
                                </m:sup>
                              </m:sSubSup>
                            </m:e>
                          </m:mr>
                        </m:m>
                      </m:e>
                    </m:d>
                    <m:r>
                      <a:rPr lang="en-US" altLang="zh-TW" sz="2400" b="1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TW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zh-TW" sz="2400">
                                <a:latin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  <m:r>
                          <a:rPr lang="en-US" altLang="zh-TW" sz="2400" b="1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altLang="zh-TW" sz="2400">
                            <a:latin typeface="Cambria Math" panose="02040503050406030204" pitchFamily="18" charset="0"/>
                          </a:rPr>
                          <m:t>Y</m:t>
                        </m:r>
                      </m:e>
                    </m:d>
                    <m:sSup>
                      <m:sSupPr>
                        <m:ctrlPr>
                          <a:rPr lang="en-US" altLang="zh-TW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TW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zh-TW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4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altLang="zh-TW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1:</m:t>
                            </m:r>
                          </m:e>
                        </m:d>
                      </m:e>
                      <m:sup>
                        <m:r>
                          <a:rPr lang="en-US" altLang="zh-TW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altLang="zh-TW" sz="2400" dirty="0">
                  <a:solidFill>
                    <a:srgbClr val="C00000"/>
                  </a:solidFill>
                  <a:cs typeface="Times New Roman" panose="02020603050405020304" pitchFamily="18" charset="0"/>
                </a:endParaRPr>
              </a:p>
              <a:p>
                <a:r>
                  <a:rPr lang="en-US" altLang="zh-TW" sz="2400" dirty="0" smtClean="0"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TW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Note</m:t>
                    </m:r>
                    <m:r>
                      <m:rPr>
                        <m:nor/>
                      </m:rPr>
                      <a:rPr lang="en-US" altLang="zh-TW" sz="2400" dirty="0">
                        <a:solidFill>
                          <a:srgbClr val="C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TW" sz="24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24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TW" sz="24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4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zh-TW" sz="24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TW" sz="24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1:</m:t>
                        </m:r>
                      </m:e>
                    </m:d>
                    <m:r>
                      <a:rPr lang="zh-TW" altLang="en-US" sz="240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zh-TW" sz="240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TW" sz="240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represents</m:t>
                    </m:r>
                    <m:r>
                      <a:rPr lang="en-US" altLang="zh-TW" sz="240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TW" sz="240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all</m:t>
                    </m:r>
                    <m:r>
                      <a:rPr lang="en-US" altLang="zh-TW" sz="240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TW" sz="240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the</m:t>
                    </m:r>
                    <m:r>
                      <a:rPr lang="en-US" altLang="zh-TW" sz="240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TW" sz="240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columns</m:t>
                    </m:r>
                    <m:r>
                      <a:rPr lang="en-US" altLang="zh-TW" sz="240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TW" sz="240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from</m:t>
                    </m:r>
                    <m:r>
                      <a:rPr lang="en-US" altLang="zh-TW" sz="240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TW" sz="240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the</m:t>
                    </m:r>
                    <m:r>
                      <a:rPr lang="en-US" altLang="zh-TW" sz="240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TW" sz="240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second</m:t>
                    </m:r>
                    <m:r>
                      <a:rPr lang="en-US" altLang="zh-TW" sz="240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TW" sz="240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column</m:t>
                    </m:r>
                    <m:r>
                      <a:rPr lang="en-US" altLang="zh-TW" sz="240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TW" sz="24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24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TW" sz="24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4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zh-TW" sz="24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TW" sz="24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1:2</m:t>
                        </m:r>
                      </m:e>
                    </m:d>
                  </m:oMath>
                </a14:m>
                <a:endParaRPr lang="en-US" altLang="zh-TW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zh-TW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zh-TW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zh-TW" sz="2400" b="1" i="1" dirty="0" smtClean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692" y="3210012"/>
                <a:ext cx="11090624" cy="387195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601957" y="5995654"/>
                <a:ext cx="496450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TW" sz="24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dH3=</a:t>
                </a:r>
                <a:r>
                  <a:rPr lang="en-US" altLang="zh-TW" sz="2400" dirty="0" err="1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np.matmul</a:t>
                </a:r>
                <a:r>
                  <a:rPr lang="en-US" altLang="zh-TW" sz="24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US" altLang="zh-TW" sz="2400" dirty="0" err="1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Y_hat</a:t>
                </a:r>
                <a:r>
                  <a:rPr lang="en-US" altLang="zh-TW" sz="24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– 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2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TW" sz="24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4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zh-TW" sz="2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TW" sz="2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1:</m:t>
                        </m:r>
                      </m:e>
                    </m:d>
                  </m:oMath>
                </a14:m>
                <a:r>
                  <a:rPr lang="en-US" altLang="zh-TW" sz="24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.T)</a:t>
                </a:r>
                <a:endParaRPr lang="zh-TW" altLang="en-US" sz="24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957" y="5995654"/>
                <a:ext cx="4964501" cy="461665"/>
              </a:xfrm>
              <a:prstGeom prst="rect">
                <a:avLst/>
              </a:prstGeom>
              <a:blipFill>
                <a:blip r:embed="rId6"/>
                <a:stretch>
                  <a:fillRect l="-1966" t="-10667" r="-1106" b="-30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24161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標題 1">
                <a:extLst>
                  <a:ext uri="{FF2B5EF4-FFF2-40B4-BE49-F238E27FC236}">
                    <a16:creationId xmlns:a16="http://schemas.microsoft.com/office/drawing/2014/main" id="{0818CCC9-6134-4BE7-9E35-83B29B55B6F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80533" y="0"/>
                <a:ext cx="10035823" cy="643468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rm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altLang="zh-TW" sz="36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Backpropagation: Gradient of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36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TW" sz="36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zh-TW" altLang="en-US" sz="36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TW" sz="36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 matrix form</a:t>
                </a:r>
                <a:endParaRPr lang="zh-TW" altLang="en-US" sz="3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標題 1">
                <a:extLst>
                  <a:ext uri="{FF2B5EF4-FFF2-40B4-BE49-F238E27FC236}">
                    <a16:creationId xmlns:a16="http://schemas.microsoft.com/office/drawing/2014/main" id="{0818CCC9-6134-4BE7-9E35-83B29B55B6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533" y="0"/>
                <a:ext cx="10035823" cy="643468"/>
              </a:xfrm>
              <a:prstGeom prst="rect">
                <a:avLst/>
              </a:prstGeom>
              <a:blipFill>
                <a:blip r:embed="rId2"/>
                <a:stretch>
                  <a:fillRect l="-1154" t="-15094" r="-1093" b="-3490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3687" y="603877"/>
            <a:ext cx="9010650" cy="23717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390003" y="3110974"/>
                <a:ext cx="11111780" cy="361810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zh-TW" alt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altLang="zh-TW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zh-TW" alt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altLang="zh-TW" sz="24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4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TW" sz="24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zh-TW" sz="24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(3)</m:t>
                              </m:r>
                            </m:sup>
                          </m:sSubSup>
                        </m:den>
                      </m:f>
                      <m:f>
                        <m:f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altLang="zh-TW" sz="24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4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TW" sz="24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zh-TW" sz="24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(3)</m:t>
                              </m:r>
                            </m:sup>
                          </m:sSubSup>
                        </m:num>
                        <m:den>
                          <m:r>
                            <a:rPr lang="zh-TW" alt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altLang="zh-TW" sz="24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zh-TW" alt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altLang="zh-TW" sz="24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4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TW" sz="24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zh-TW" sz="24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(3)</m:t>
                              </m:r>
                            </m:sup>
                          </m:sSubSup>
                        </m:den>
                      </m:f>
                      <m:sSup>
                        <m:sSupPr>
                          <m:ctrlPr>
                            <a:rPr lang="en-US" altLang="zh-TW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p>
                          <m:r>
                            <a:rPr lang="en-US" altLang="zh-TW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altLang="zh-TW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zh-TW" sz="24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4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TW" sz="24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zh-TW" sz="24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(3)</m:t>
                              </m:r>
                            </m:sup>
                          </m:sSubSup>
                        </m:e>
                      </m:d>
                      <m:r>
                        <a:rPr lang="en-US" altLang="zh-TW" sz="2400" b="0" i="0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,  </m:t>
                      </m:r>
                      <m:sSup>
                        <m:sSupPr>
                          <m:ctrlPr>
                            <a:rPr lang="en-US" altLang="zh-TW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p>
                          <m:r>
                            <a:rPr lang="en-US" altLang="zh-TW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zh-TW" sz="24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4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TW" sz="24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zh-TW" sz="24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(3)</m:t>
                              </m:r>
                            </m:sup>
                          </m:sSubSup>
                        </m:e>
                      </m:d>
                      <m:r>
                        <a:rPr lang="en-US" altLang="zh-TW" sz="2400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1,</m:t>
                              </m:r>
                              <m:sSubSup>
                                <m:sSubSupPr>
                                  <m:ctrlPr>
                                    <a:rPr lang="en-US" altLang="zh-TW" sz="240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TW" sz="240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altLang="zh-TW" sz="240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(3)</m:t>
                                  </m:r>
                                </m:sup>
                              </m:sSub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&gt;0</m:t>
                              </m:r>
                            </m:e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0,</m:t>
                              </m:r>
                              <m:sSubSup>
                                <m:sSubSupPr>
                                  <m:ctrlPr>
                                    <a:rPr lang="en-US" altLang="zh-TW" sz="240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TW" sz="240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altLang="zh-TW" sz="240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(3)</m:t>
                                  </m:r>
                                </m:sup>
                              </m:sSub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altLang="zh-TW" sz="2400" i="1" dirty="0" smtClean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zh-TW" alt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altLang="zh-TW" sz="24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zh-TW" alt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altLang="zh-TW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TW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US" altLang="zh-TW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(3)</m:t>
                              </m:r>
                            </m:sup>
                          </m:sSubSup>
                        </m:den>
                      </m:f>
                      <m:f>
                        <m:f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altLang="zh-TW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TW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US" altLang="zh-TW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(3)</m:t>
                              </m:r>
                            </m:sup>
                          </m:sSubSup>
                        </m:num>
                        <m:den>
                          <m:r>
                            <a:rPr lang="zh-TW" alt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altLang="zh-TW" sz="240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zh-TW" alt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altLang="zh-TW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TW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US" altLang="zh-TW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(3)</m:t>
                              </m:r>
                            </m:sup>
                          </m:sSubSup>
                        </m:den>
                      </m:f>
                      <m:sSup>
                        <m:sSupPr>
                          <m:ctrlPr>
                            <a:rPr lang="en-US" altLang="zh-TW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p>
                          <m:r>
                            <a:rPr lang="en-US" altLang="zh-TW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altLang="zh-TW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zh-TW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TW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US" altLang="zh-TW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(3)</m:t>
                              </m:r>
                            </m:sup>
                          </m:sSubSup>
                        </m:e>
                      </m:d>
                      <m:r>
                        <a:rPr lang="en-US" altLang="zh-TW" sz="24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,  </m:t>
                      </m:r>
                      <m:sSup>
                        <m:sSupPr>
                          <m:ctrlPr>
                            <a:rPr lang="en-US" altLang="zh-TW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p>
                          <m:r>
                            <a:rPr lang="en-US" altLang="zh-TW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zh-TW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TW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US" altLang="zh-TW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(3)</m:t>
                              </m:r>
                            </m:sup>
                          </m:sSubSup>
                        </m:e>
                      </m:d>
                      <m:r>
                        <a:rPr lang="en-US" altLang="zh-TW" sz="2400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1,</m:t>
                              </m:r>
                              <m:sSubSup>
                                <m:sSubSupPr>
                                  <m:ctrlPr>
                                    <a:rPr lang="en-US" altLang="zh-TW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TW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  <m:sup>
                                  <m:r>
                                    <a:rPr lang="en-US" altLang="zh-TW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(3)</m:t>
                                  </m:r>
                                </m:sup>
                              </m:sSub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&gt;0</m:t>
                              </m:r>
                            </m:e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0,</m:t>
                              </m:r>
                              <m:sSubSup>
                                <m:sSubSupPr>
                                  <m:ctrlPr>
                                    <a:rPr lang="en-US" altLang="zh-TW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TW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  <m:sup>
                                  <m:r>
                                    <a:rPr lang="en-US" altLang="zh-TW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(3)</m:t>
                                  </m:r>
                                </m:sup>
                              </m:sSub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altLang="zh-TW" sz="2400" dirty="0" smtClean="0">
                  <a:solidFill>
                    <a:srgbClr val="00660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altLang="zh-TW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TW" altLang="en-US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TW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zh-TW" altLang="en-US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zh-TW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2000" b="0" i="1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altLang="zh-TW" sz="20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altLang="zh-TW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TW" altLang="en-US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TW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zh-TW" altLang="en-US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zh-TW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2000" b="0" i="1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altLang="zh-TW" sz="20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mr>
                          </m:m>
                        </m:e>
                      </m:d>
                      <m:r>
                        <a:rPr lang="en-US" altLang="zh-TW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altLang="zh-TW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TW" altLang="en-US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TW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zh-TW" altLang="en-US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Sup>
                                      <m:sSubSupPr>
                                        <m:ctrlPr>
                                          <a:rPr lang="en-US" altLang="zh-TW" sz="2000" i="1">
                                            <a:solidFill>
                                              <a:srgbClr val="0066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zh-TW" sz="2000" i="1">
                                            <a:solidFill>
                                              <a:srgbClr val="0066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e>
                                      <m:sub>
                                        <m:r>
                                          <a:rPr lang="en-US" altLang="zh-TW" sz="2000" i="1">
                                            <a:solidFill>
                                              <a:srgbClr val="0066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  <m:sup>
                                        <m:r>
                                          <a:rPr lang="en-US" altLang="zh-TW" sz="2000" i="1">
                                            <a:solidFill>
                                              <a:srgbClr val="0066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(3)</m:t>
                                        </m:r>
                                      </m:sup>
                                    </m:sSubSup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altLang="zh-TW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TW" altLang="en-US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TW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zh-TW" altLang="en-US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Sup>
                                      <m:sSubSupPr>
                                        <m:ctrlPr>
                                          <a:rPr lang="en-US" altLang="zh-TW" sz="2000" i="1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zh-TW" sz="2000" i="1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e>
                                      <m:sub>
                                        <m:r>
                                          <a:rPr lang="en-US" altLang="zh-TW" sz="2000" i="1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  <m:sup>
                                        <m:r>
                                          <a:rPr lang="en-US" altLang="zh-TW" sz="2000" i="1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(3)</m:t>
                                        </m:r>
                                      </m:sup>
                                    </m:sSubSup>
                                  </m:den>
                                </m:f>
                              </m:e>
                            </m:mr>
                          </m:m>
                        </m:e>
                      </m:d>
                      <m:r>
                        <a:rPr lang="en-US" altLang="zh-TW" sz="20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20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en-US" altLang="zh-TW" sz="20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TW" altLang="en-US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𝜌</m:t>
                                    </m:r>
                                  </m:e>
                                  <m:sup>
                                    <m:r>
                                      <a:rPr lang="en-US" altLang="zh-TW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en-US" altLang="zh-TW" sz="20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Sup>
                                      <m:sSubSupPr>
                                        <m:ctrlPr>
                                          <a:rPr lang="en-US" altLang="zh-TW" sz="2000" i="1">
                                            <a:solidFill>
                                              <a:srgbClr val="0066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zh-TW" sz="2000" i="1">
                                            <a:solidFill>
                                              <a:srgbClr val="0066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e>
                                      <m:sub>
                                        <m:r>
                                          <a:rPr lang="en-US" altLang="zh-TW" sz="2000" i="1">
                                            <a:solidFill>
                                              <a:srgbClr val="0066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  <m:sup>
                                        <m:r>
                                          <a:rPr lang="en-US" altLang="zh-TW" sz="2000" i="1">
                                            <a:solidFill>
                                              <a:srgbClr val="0066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(3)</m:t>
                                        </m:r>
                                      </m:sup>
                                    </m:sSubSup>
                                  </m:e>
                                </m:d>
                              </m:e>
                              <m:e>
                                <m:sSup>
                                  <m:sSupPr>
                                    <m:ctrlPr>
                                      <a:rPr lang="en-US" altLang="zh-TW" sz="20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TW" altLang="en-US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𝜌</m:t>
                                    </m:r>
                                  </m:e>
                                  <m:sup>
                                    <m:r>
                                      <a:rPr lang="en-US" altLang="zh-TW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en-US" altLang="zh-TW" sz="20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Sup>
                                      <m:sSubSupPr>
                                        <m:ctrlPr>
                                          <a:rPr lang="en-US" altLang="zh-TW" sz="2000" i="1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zh-TW" sz="2000" i="1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e>
                                      <m:sub>
                                        <m:r>
                                          <a:rPr lang="en-US" altLang="zh-TW" sz="2000" i="1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  <m:sup>
                                        <m:r>
                                          <a:rPr lang="en-US" altLang="zh-TW" sz="2000" i="1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(3)</m:t>
                                        </m:r>
                                      </m:sup>
                                    </m:sSubSup>
                                  </m:e>
                                </m:d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zh-TW" sz="2000" b="1" i="1" dirty="0">
                  <a:solidFill>
                    <a:srgbClr val="0000FF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zh-TW" altLang="en-US" sz="2400" dirty="0"/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003" y="3110974"/>
                <a:ext cx="11111780" cy="361810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2871535" y="6289487"/>
                <a:ext cx="233198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TW" sz="24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dc=dH3 *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zh-TW" altLang="en-US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p>
                        <m:r>
                          <a:rPr lang="en-US" altLang="zh-TW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altLang="zh-TW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TW" sz="24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altLang="zh-TW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d>
                  </m:oMath>
                </a14:m>
                <a:endParaRPr lang="zh-TW" altLang="en-US" sz="24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1535" y="6289487"/>
                <a:ext cx="2331985" cy="461665"/>
              </a:xfrm>
              <a:prstGeom prst="rect">
                <a:avLst/>
              </a:prstGeom>
              <a:blipFill>
                <a:blip r:embed="rId5"/>
                <a:stretch>
                  <a:fillRect l="-3916" t="-10667" b="-30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36441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072766" y="893083"/>
            <a:ext cx="13869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circles.txt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730" y="1810151"/>
            <a:ext cx="4905375" cy="331470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7234" y="1948263"/>
            <a:ext cx="4352925" cy="3038475"/>
          </a:xfrm>
          <a:prstGeom prst="rect">
            <a:avLst/>
          </a:prstGeom>
        </p:spPr>
      </p:pic>
      <p:sp>
        <p:nvSpPr>
          <p:cNvPr id="9" name="標題 1">
            <a:extLst>
              <a:ext uri="{FF2B5EF4-FFF2-40B4-BE49-F238E27FC236}">
                <a16:creationId xmlns:a16="http://schemas.microsoft.com/office/drawing/2014/main" id="{93DC38D1-6F9C-4E45-9A66-611A7081E9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933" y="123938"/>
            <a:ext cx="11582400" cy="769145"/>
          </a:xfrm>
        </p:spPr>
        <p:txBody>
          <a:bodyPr>
            <a:normAutofit fontScale="90000"/>
          </a:bodyPr>
          <a:lstStyle/>
          <a:p>
            <a:r>
              <a:rPr lang="en-US" altLang="zh-TW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Limitations </a:t>
            </a:r>
            <a:r>
              <a:rPr lang="en-US" altLang="zh-TW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the Single </a:t>
            </a:r>
            <a:r>
              <a:rPr lang="en-US" altLang="zh-TW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Layer: 01_perceptron_classifier.jpynb</a:t>
            </a:r>
            <a:endParaRPr lang="zh-TW" alt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7147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標題 1">
                <a:extLst>
                  <a:ext uri="{FF2B5EF4-FFF2-40B4-BE49-F238E27FC236}">
                    <a16:creationId xmlns:a16="http://schemas.microsoft.com/office/drawing/2014/main" id="{0818CCC9-6134-4BE7-9E35-83B29B55B6F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80533" y="0"/>
                <a:ext cx="10035823" cy="643468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rm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altLang="zh-TW" sz="36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Backpropagation: Gradient of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36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TW" sz="36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zh-TW" altLang="en-US" sz="36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TW" sz="36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 matrix form</a:t>
                </a:r>
                <a:endParaRPr lang="zh-TW" altLang="en-US" sz="3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標題 1">
                <a:extLst>
                  <a:ext uri="{FF2B5EF4-FFF2-40B4-BE49-F238E27FC236}">
                    <a16:creationId xmlns:a16="http://schemas.microsoft.com/office/drawing/2014/main" id="{0818CCC9-6134-4BE7-9E35-83B29B55B6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533" y="0"/>
                <a:ext cx="10035823" cy="643468"/>
              </a:xfrm>
              <a:prstGeom prst="rect">
                <a:avLst/>
              </a:prstGeom>
              <a:blipFill>
                <a:blip r:embed="rId2"/>
                <a:stretch>
                  <a:fillRect l="-1154" t="-15094" r="-1093" b="-3490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/>
              <p:cNvSpPr/>
              <p:nvPr/>
            </p:nvSpPr>
            <p:spPr>
              <a:xfrm>
                <a:off x="417688" y="3021596"/>
                <a:ext cx="10780889" cy="215757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b="1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altLang="zh-TW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TW" altLang="en-US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TW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zh-TW" altLang="en-US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Sup>
                                      <m:sSubSupPr>
                                        <m:ctrlPr>
                                          <a:rPr lang="en-US" altLang="zh-TW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zh-TW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zh-TW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11</m:t>
                                        </m:r>
                                      </m:sub>
                                      <m:sup>
                                        <m:r>
                                          <a:rPr lang="en-US" altLang="zh-TW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en-US" altLang="zh-TW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3</m:t>
                                        </m:r>
                                        <m:r>
                                          <a:rPr lang="en-US" altLang="zh-TW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sup>
                                    </m:sSubSup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altLang="zh-TW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TW" altLang="en-US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TW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zh-TW" altLang="en-US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Sup>
                                      <m:sSubSupPr>
                                        <m:ctrlPr>
                                          <a:rPr lang="en-US" altLang="zh-TW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zh-TW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zh-TW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12</m:t>
                                        </m:r>
                                      </m:sub>
                                      <m:sup>
                                        <m:r>
                                          <a:rPr lang="en-US" altLang="zh-TW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en-US" altLang="zh-TW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3</m:t>
                                        </m:r>
                                        <m:r>
                                          <a:rPr lang="en-US" altLang="zh-TW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sup>
                                    </m:sSubSup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altLang="zh-TW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TW" altLang="en-US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TW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zh-TW" altLang="en-US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Sup>
                                      <m:sSubSupPr>
                                        <m:ctrlPr>
                                          <a:rPr lang="en-US" altLang="zh-TW" i="1">
                                            <a:solidFill>
                                              <a:srgbClr val="0066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zh-TW" i="1">
                                            <a:solidFill>
                                              <a:srgbClr val="0066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zh-TW" i="1">
                                            <a:solidFill>
                                              <a:srgbClr val="0066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21</m:t>
                                        </m:r>
                                      </m:sub>
                                      <m:sup>
                                        <m:r>
                                          <a:rPr lang="en-US" altLang="zh-TW" i="1">
                                            <a:solidFill>
                                              <a:srgbClr val="0066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en-US" altLang="zh-TW" b="0" i="1" smtClean="0">
                                            <a:solidFill>
                                              <a:srgbClr val="0066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3</m:t>
                                        </m:r>
                                        <m:r>
                                          <a:rPr lang="en-US" altLang="zh-TW" i="1">
                                            <a:solidFill>
                                              <a:srgbClr val="0066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sup>
                                    </m:sSubSup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altLang="zh-TW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TW" altLang="en-US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TW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zh-TW" altLang="en-US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Sup>
                                      <m:sSubSupPr>
                                        <m:ctrlPr>
                                          <a:rPr lang="en-US" altLang="zh-TW" i="1">
                                            <a:solidFill>
                                              <a:srgbClr val="0066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zh-TW" i="1">
                                            <a:solidFill>
                                              <a:srgbClr val="0066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zh-TW" i="1">
                                            <a:solidFill>
                                              <a:srgbClr val="0066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22</m:t>
                                        </m:r>
                                      </m:sub>
                                      <m:sup>
                                        <m:r>
                                          <a:rPr lang="en-US" altLang="zh-TW" i="1">
                                            <a:solidFill>
                                              <a:srgbClr val="0066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en-US" altLang="zh-TW" b="0" i="1" smtClean="0">
                                            <a:solidFill>
                                              <a:srgbClr val="0066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3</m:t>
                                        </m:r>
                                        <m:r>
                                          <a:rPr lang="en-US" altLang="zh-TW" i="1">
                                            <a:solidFill>
                                              <a:srgbClr val="0066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sup>
                                    </m:sSubSup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altLang="zh-TW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TW" altLang="en-US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TW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zh-TW" altLang="en-US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Sup>
                                      <m:sSubSupPr>
                                        <m:ctrlPr>
                                          <a:rPr lang="en-US" altLang="zh-TW" i="1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zh-TW" i="1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zh-TW" i="1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31</m:t>
                                        </m:r>
                                      </m:sub>
                                      <m:sup>
                                        <m:r>
                                          <a:rPr lang="en-US" altLang="zh-TW" i="1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en-US" altLang="zh-TW" b="0" i="1" smtClean="0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3</m:t>
                                        </m:r>
                                        <m:r>
                                          <a:rPr lang="en-US" altLang="zh-TW" i="1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sup>
                                    </m:sSubSup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altLang="zh-TW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TW" altLang="en-US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TW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zh-TW" altLang="en-US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Sup>
                                      <m:sSubSupPr>
                                        <m:ctrlPr>
                                          <a:rPr lang="en-US" altLang="zh-TW" i="1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zh-TW" i="1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zh-TW" i="1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32</m:t>
                                        </m:r>
                                      </m:sub>
                                      <m:sup>
                                        <m:r>
                                          <a:rPr lang="en-US" altLang="zh-TW" i="1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en-US" altLang="zh-TW" b="0" i="1" smtClean="0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3</m:t>
                                        </m:r>
                                        <m:r>
                                          <a:rPr lang="en-US" altLang="zh-TW" i="1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sup>
                                    </m:sSubSup>
                                  </m:den>
                                </m:f>
                              </m:e>
                            </m:mr>
                          </m:m>
                        </m:e>
                      </m:d>
                      <m:r>
                        <a:rPr lang="en-US" altLang="zh-TW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b="1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TW" alt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zh-TW" alt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b="0" i="1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den>
                                </m:f>
                                <m:f>
                                  <m:fPr>
                                    <m:ctrlPr>
                                      <a:rPr lang="en-US" altLang="zh-TW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TW" alt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zh-TW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altLang="zh-TW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zh-TW" alt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Sup>
                                      <m:sSubSupPr>
                                        <m:ctrlPr>
                                          <a:rPr lang="en-US" altLang="zh-TW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zh-TW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zh-TW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11</m:t>
                                        </m:r>
                                      </m:sub>
                                      <m:sup>
                                        <m:r>
                                          <a:rPr lang="en-US" altLang="zh-TW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(1)</m:t>
                                        </m:r>
                                      </m:sup>
                                    </m:sSubSup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TW" alt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zh-TW" alt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b="0" i="1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den>
                                </m:f>
                                <m:f>
                                  <m:fPr>
                                    <m:ctrlPr>
                                      <a:rPr lang="en-US" altLang="zh-TW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TW" alt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zh-TW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altLang="zh-TW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zh-TW" alt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Sup>
                                      <m:sSubSupPr>
                                        <m:ctrlPr>
                                          <a:rPr lang="en-US" altLang="zh-TW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zh-TW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zh-TW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12</m:t>
                                        </m:r>
                                      </m:sub>
                                      <m:sup>
                                        <m:r>
                                          <a:rPr lang="en-US" altLang="zh-TW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(1)</m:t>
                                        </m:r>
                                      </m:sup>
                                    </m:sSubSup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TW" alt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zh-TW" alt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b="0" i="1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den>
                                </m:f>
                                <m:f>
                                  <m:fPr>
                                    <m:ctrlPr>
                                      <a:rPr lang="en-US" altLang="zh-TW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TW" altLang="en-US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zh-TW" i="1">
                                            <a:solidFill>
                                              <a:srgbClr val="0066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b="0" i="1" smtClean="0">
                                            <a:solidFill>
                                              <a:srgbClr val="0066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altLang="zh-TW" i="1">
                                            <a:solidFill>
                                              <a:srgbClr val="0066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zh-TW" altLang="en-US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Sup>
                                      <m:sSubSupPr>
                                        <m:ctrlPr>
                                          <a:rPr lang="en-US" altLang="zh-TW" i="1">
                                            <a:solidFill>
                                              <a:srgbClr val="0066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zh-TW" i="1">
                                            <a:solidFill>
                                              <a:srgbClr val="0066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zh-TW" i="1">
                                            <a:solidFill>
                                              <a:srgbClr val="0066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21</m:t>
                                        </m:r>
                                      </m:sub>
                                      <m:sup>
                                        <m:r>
                                          <a:rPr lang="en-US" altLang="zh-TW" i="1">
                                            <a:solidFill>
                                              <a:srgbClr val="0066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(1)</m:t>
                                        </m:r>
                                      </m:sup>
                                    </m:sSubSup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TW" alt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zh-TW" alt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b="0" i="1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den>
                                </m:f>
                                <m:f>
                                  <m:fPr>
                                    <m:ctrlPr>
                                      <a:rPr lang="en-US" altLang="zh-TW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TW" altLang="en-US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zh-TW" i="1" smtClean="0">
                                            <a:solidFill>
                                              <a:srgbClr val="0066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b="0" i="1" smtClean="0">
                                            <a:solidFill>
                                              <a:srgbClr val="0066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altLang="zh-TW" i="1">
                                            <a:solidFill>
                                              <a:srgbClr val="0066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zh-TW" altLang="en-US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Sup>
                                      <m:sSubSupPr>
                                        <m:ctrlPr>
                                          <a:rPr lang="en-US" altLang="zh-TW" i="1">
                                            <a:solidFill>
                                              <a:srgbClr val="0066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zh-TW" i="1">
                                            <a:solidFill>
                                              <a:srgbClr val="0066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zh-TW" i="1">
                                            <a:solidFill>
                                              <a:srgbClr val="0066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22</m:t>
                                        </m:r>
                                      </m:sub>
                                      <m:sup>
                                        <m:r>
                                          <a:rPr lang="en-US" altLang="zh-TW" i="1">
                                            <a:solidFill>
                                              <a:srgbClr val="0066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(1)</m:t>
                                        </m:r>
                                      </m:sup>
                                    </m:sSubSup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TW" alt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zh-TW" alt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b="0" i="1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den>
                                </m:f>
                                <m:f>
                                  <m:fPr>
                                    <m:ctrlPr>
                                      <a:rPr lang="en-US" altLang="zh-TW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TW" altLang="en-US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zh-TW" i="1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b="0" i="1" smtClean="0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altLang="zh-TW" i="1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zh-TW" altLang="en-US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Sup>
                                      <m:sSubSupPr>
                                        <m:ctrlPr>
                                          <a:rPr lang="en-US" altLang="zh-TW" i="1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zh-TW" i="1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zh-TW" i="1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31</m:t>
                                        </m:r>
                                      </m:sub>
                                      <m:sup>
                                        <m:r>
                                          <a:rPr lang="en-US" altLang="zh-TW" i="1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(1)</m:t>
                                        </m:r>
                                      </m:sup>
                                    </m:sSubSup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TW" alt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zh-TW" alt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b="0" i="1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den>
                                </m:f>
                                <m:f>
                                  <m:fPr>
                                    <m:ctrlPr>
                                      <a:rPr lang="en-US" altLang="zh-TW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TW" altLang="en-US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zh-TW" i="1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b="0" i="1" smtClean="0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altLang="zh-TW" i="1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zh-TW" altLang="en-US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Sup>
                                      <m:sSubSupPr>
                                        <m:ctrlPr>
                                          <a:rPr lang="en-US" altLang="zh-TW" i="1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zh-TW" i="1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zh-TW" i="1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32</m:t>
                                        </m:r>
                                      </m:sub>
                                      <m:sup>
                                        <m:r>
                                          <a:rPr lang="en-US" altLang="zh-TW" i="1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(1)</m:t>
                                        </m:r>
                                      </m:sup>
                                    </m:sSubSup>
                                  </m:den>
                                </m:f>
                              </m:e>
                            </m:mr>
                          </m:m>
                        </m:e>
                      </m:d>
                      <m:r>
                        <a:rPr lang="en-US" altLang="zh-TW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b="1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altLang="zh-TW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TW" altLang="en-US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TW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zh-TW" altLang="en-US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b="0" i="1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m:rPr>
                                    <m:brk m:alnAt="7"/>
                                  </m:rPr>
                                  <a:rPr lang="en-US" altLang="zh-TW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en-US" altLang="zh-TW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TW" altLang="en-US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TW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zh-TW" altLang="en-US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b="0" i="1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m:rPr>
                                    <m:brk m:alnAt="7"/>
                                  </m:rPr>
                                  <a:rPr lang="en-US" altLang="zh-TW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altLang="zh-TW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TW" altLang="en-US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TW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zh-TW" altLang="en-US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b="0" i="1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den>
                                </m:f>
                                <m:sSubSup>
                                  <m:sSubSupPr>
                                    <m:ctrlPr>
                                      <a:rPr lang="en-US" altLang="zh-TW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TW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altLang="zh-TW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altLang="zh-TW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altLang="zh-TW" b="0" i="1" smtClean="0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zh-TW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e>
                              <m:e>
                                <m:f>
                                  <m:fPr>
                                    <m:ctrlPr>
                                      <a:rPr lang="en-US" altLang="zh-TW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TW" altLang="en-US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TW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zh-TW" altLang="en-US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b="0" i="1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den>
                                </m:f>
                                <m:sSubSup>
                                  <m:sSubSupPr>
                                    <m:ctrlPr>
                                      <a:rPr lang="en-US" altLang="zh-TW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TW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altLang="zh-TW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altLang="zh-TW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altLang="zh-TW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TW" altLang="en-US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TW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zh-TW" altLang="en-US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b="0" i="1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den>
                                </m:f>
                                <m:sSubSup>
                                  <m:sSubSupPr>
                                    <m:ctrlPr>
                                      <a:rPr lang="en-US" altLang="zh-TW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TW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altLang="zh-TW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a:rPr lang="en-US" altLang="zh-TW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altLang="zh-TW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zh-TW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e>
                              <m:e>
                                <m:f>
                                  <m:fPr>
                                    <m:ctrlPr>
                                      <a:rPr lang="en-US" altLang="zh-TW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TW" altLang="en-US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TW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zh-TW" altLang="en-US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b="0" i="1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den>
                                </m:f>
                                <m:sSubSup>
                                  <m:sSubSupPr>
                                    <m:ctrlPr>
                                      <a:rPr lang="en-US" altLang="zh-TW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TW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altLang="zh-TW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a:rPr lang="en-US" altLang="zh-TW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r>
                        <a:rPr lang="en-US" altLang="zh-TW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sSub>
                                <m:sSub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altLang="zh-TW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altLang="zh-TW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𝑑𝑐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688" y="3021596"/>
                <a:ext cx="10780889" cy="215757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矩形 6"/>
          <p:cNvSpPr/>
          <p:nvPr/>
        </p:nvSpPr>
        <p:spPr>
          <a:xfrm>
            <a:off x="2092602" y="6241322"/>
            <a:ext cx="699014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dW3 = </a:t>
            </a:r>
            <a:r>
              <a:rPr lang="en-US" altLang="zh-TW" sz="2400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np.matmul</a:t>
            </a:r>
            <a:r>
              <a:rPr lang="en-US" altLang="zh-TW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TW" sz="2400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prepend_bias</a:t>
            </a:r>
            <a:r>
              <a:rPr lang="en-US" altLang="zh-TW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(H2).T, dc)/</a:t>
            </a:r>
            <a:r>
              <a:rPr lang="en-US" altLang="zh-TW" sz="24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X.shape</a:t>
            </a:r>
            <a:r>
              <a:rPr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[0]</a:t>
            </a:r>
            <a:endParaRPr lang="zh-TW" altLang="en-US" sz="24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3687" y="603877"/>
            <a:ext cx="9010650" cy="23717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2092602" y="5779657"/>
                <a:ext cx="233198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TW" sz="24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dc=dH3 *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zh-TW" altLang="en-US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p>
                        <m:r>
                          <a:rPr lang="en-US" altLang="zh-TW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altLang="zh-TW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TW" sz="24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altLang="zh-TW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d>
                  </m:oMath>
                </a14:m>
                <a:endParaRPr lang="zh-TW" altLang="en-US" sz="24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2602" y="5779657"/>
                <a:ext cx="2331985" cy="461665"/>
              </a:xfrm>
              <a:prstGeom prst="rect">
                <a:avLst/>
              </a:prstGeom>
              <a:blipFill>
                <a:blip r:embed="rId5"/>
                <a:stretch>
                  <a:fillRect l="-3916" t="-10526" b="-289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2091000" y="5317992"/>
                <a:ext cx="496450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TW" sz="24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dH3=</a:t>
                </a:r>
                <a:r>
                  <a:rPr lang="en-US" altLang="zh-TW" sz="2400" dirty="0" err="1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np.matmul</a:t>
                </a:r>
                <a:r>
                  <a:rPr lang="en-US" altLang="zh-TW" sz="24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US" altLang="zh-TW" sz="2400" dirty="0" err="1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Y_hat</a:t>
                </a:r>
                <a:r>
                  <a:rPr lang="en-US" altLang="zh-TW" sz="24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– 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2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TW" sz="24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4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zh-TW" sz="2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TW" sz="2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1:</m:t>
                        </m:r>
                      </m:e>
                    </m:d>
                  </m:oMath>
                </a14:m>
                <a:r>
                  <a:rPr lang="en-US" altLang="zh-TW" sz="24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.T)</a:t>
                </a:r>
                <a:endParaRPr lang="zh-TW" altLang="en-US" sz="24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1000" y="5317992"/>
                <a:ext cx="4964501" cy="461665"/>
              </a:xfrm>
              <a:prstGeom prst="rect">
                <a:avLst/>
              </a:prstGeom>
              <a:blipFill>
                <a:blip r:embed="rId6"/>
                <a:stretch>
                  <a:fillRect l="-1843" t="-10526" r="-1229" b="-289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23324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標題 1">
                <a:extLst>
                  <a:ext uri="{FF2B5EF4-FFF2-40B4-BE49-F238E27FC236}">
                    <a16:creationId xmlns:a16="http://schemas.microsoft.com/office/drawing/2014/main" id="{0818CCC9-6134-4BE7-9E35-83B29B55B6F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80533" y="0"/>
                <a:ext cx="10035823" cy="643468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rm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altLang="zh-TW" sz="36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Backpropagation: Gradient of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36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TW" sz="36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zh-TW" altLang="en-US" sz="36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TW" sz="36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 matrix form</a:t>
                </a:r>
                <a:endParaRPr lang="zh-TW" altLang="en-US" sz="3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標題 1">
                <a:extLst>
                  <a:ext uri="{FF2B5EF4-FFF2-40B4-BE49-F238E27FC236}">
                    <a16:creationId xmlns:a16="http://schemas.microsoft.com/office/drawing/2014/main" id="{0818CCC9-6134-4BE7-9E35-83B29B55B6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533" y="0"/>
                <a:ext cx="10035823" cy="643468"/>
              </a:xfrm>
              <a:prstGeom prst="rect">
                <a:avLst/>
              </a:prstGeom>
              <a:blipFill>
                <a:blip r:embed="rId3"/>
                <a:stretch>
                  <a:fillRect l="-1154" t="-15094" r="-1093" b="-3490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3316860" y="6203243"/>
                <a:ext cx="415427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TW" sz="24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dH2=</a:t>
                </a:r>
                <a:r>
                  <a:rPr lang="en-US" altLang="zh-TW" sz="2400" dirty="0" err="1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np.matmul</a:t>
                </a:r>
                <a:r>
                  <a:rPr lang="en-US" altLang="zh-TW" sz="24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(dc,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2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TW" sz="24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zh-TW" sz="2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TW" sz="2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1:</m:t>
                        </m:r>
                      </m:e>
                    </m:d>
                  </m:oMath>
                </a14:m>
                <a:r>
                  <a:rPr lang="en-US" altLang="zh-TW" sz="24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.T)</a:t>
                </a:r>
                <a:endParaRPr lang="zh-TW" altLang="en-US" sz="24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6860" y="6203243"/>
                <a:ext cx="4154279" cy="461665"/>
              </a:xfrm>
              <a:prstGeom prst="rect">
                <a:avLst/>
              </a:prstGeom>
              <a:blipFill>
                <a:blip r:embed="rId4"/>
                <a:stretch>
                  <a:fillRect l="-2199" t="-10667" b="-30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圖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5020" y="667210"/>
            <a:ext cx="9010650" cy="23717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880533" y="3062677"/>
                <a:ext cx="11090624" cy="313329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TW" sz="2400" dirty="0" smtClean="0">
                    <a:solidFill>
                      <a:prstClr val="black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TW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zh-TW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altLang="zh-TW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zh-TW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zh-TW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(2)</m:t>
                            </m:r>
                          </m:sup>
                        </m:sSubSup>
                      </m:den>
                    </m:f>
                    <m:r>
                      <a:rPr lang="en-US" altLang="zh-TW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f>
                      <m:f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altLang="zh-TW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zh-TW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zh-TW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(2)</m:t>
                            </m:r>
                          </m:sup>
                        </m:sSubSup>
                      </m:den>
                    </m:f>
                    <m:r>
                      <a:rPr lang="en-US" altLang="zh-TW" sz="24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f>
                      <m:f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altLang="zh-TW" sz="2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sSubSup>
                      <m:sSubSupPr>
                        <m:ctrlPr>
                          <a:rPr lang="en-US" altLang="zh-TW" sz="24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sz="24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TW" sz="24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21</m:t>
                        </m:r>
                      </m:sub>
                      <m:sup>
                        <m:d>
                          <m:dPr>
                            <m:ctrlPr>
                              <a:rPr lang="en-US" altLang="zh-TW" sz="24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400" b="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e>
                        </m:d>
                      </m:sup>
                    </m:sSubSup>
                    <m:r>
                      <a:rPr lang="en-US" altLang="zh-TW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sSubSup>
                      <m:sSubSupPr>
                        <m:ctrlPr>
                          <a:rPr lang="en-US" altLang="zh-TW" sz="24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sz="24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TW" sz="24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22</m:t>
                        </m:r>
                      </m:sub>
                      <m:sup>
                        <m:d>
                          <m:dPr>
                            <m:ctrlPr>
                              <a:rPr lang="en-US" altLang="zh-TW" sz="24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400" b="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e>
                        </m:d>
                      </m:sup>
                    </m:sSubSup>
                  </m:oMath>
                </a14:m>
                <a:endParaRPr lang="en-US" altLang="zh-TW" sz="2400" i="1" dirty="0">
                  <a:latin typeface="Cambria Math" panose="02040503050406030204" pitchFamily="18" charset="0"/>
                </a:endParaRPr>
              </a:p>
              <a:p>
                <a:r>
                  <a:rPr lang="en-US" altLang="zh-TW" sz="2400" dirty="0" smtClean="0">
                    <a:solidFill>
                      <a:prstClr val="black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TW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zh-TW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altLang="zh-TW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r>
                              <a:rPr lang="en-US" altLang="zh-TW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(2)</m:t>
                            </m:r>
                          </m:sup>
                        </m:sSubSup>
                      </m:den>
                    </m:f>
                    <m:r>
                      <a:rPr lang="en-US" altLang="zh-TW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f>
                      <m:f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altLang="zh-TW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zh-TW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r>
                              <a:rPr lang="en-US" altLang="zh-TW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(2)</m:t>
                            </m:r>
                          </m:sup>
                        </m:sSubSup>
                      </m:den>
                    </m:f>
                    <m:r>
                      <a:rPr lang="en-US" altLang="zh-TW" sz="24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f>
                      <m:f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altLang="zh-TW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zh-TW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r>
                              <a:rPr lang="en-US" altLang="zh-TW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(2)</m:t>
                            </m:r>
                          </m:sup>
                        </m:sSubSup>
                      </m:den>
                    </m:f>
                    <m:r>
                      <a:rPr lang="en-US" altLang="zh-TW" sz="2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sSubSup>
                      <m:sSubSupPr>
                        <m:ctrlPr>
                          <a:rPr lang="en-US" altLang="zh-TW" sz="24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sz="24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TW" sz="24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31</m:t>
                        </m:r>
                      </m:sub>
                      <m:sup>
                        <m:d>
                          <m:dPr>
                            <m:ctrlPr>
                              <a:rPr lang="en-US" altLang="zh-TW" sz="24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400" b="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e>
                        </m:d>
                      </m:sup>
                    </m:sSubSup>
                    <m:r>
                      <a:rPr lang="en-US" altLang="zh-TW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sSubSup>
                      <m:sSubSupPr>
                        <m:ctrlPr>
                          <a:rPr lang="en-US" altLang="zh-TW" sz="24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sz="24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TW" sz="24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32</m:t>
                        </m:r>
                      </m:sub>
                      <m:sup>
                        <m:d>
                          <m:dPr>
                            <m:ctrlPr>
                              <a:rPr lang="en-US" altLang="zh-TW" sz="24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400" b="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e>
                        </m:d>
                      </m:sup>
                    </m:sSubSup>
                  </m:oMath>
                </a14:m>
                <a:endParaRPr lang="en-US" altLang="zh-TW" sz="2400" i="1" dirty="0" smtClean="0">
                  <a:solidFill>
                    <a:srgbClr val="0066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altLang="zh-TW" sz="2400" b="1" dirty="0" smtClean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TW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TW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f>
                                <m:fPr>
                                  <m:ctrlPr>
                                    <a:rPr lang="en-US" altLang="zh-TW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TW" altLang="en-US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altLang="zh-TW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num>
                                <m:den>
                                  <m:r>
                                    <a:rPr lang="zh-TW" altLang="en-US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Sup>
                                    <m:sSubSupPr>
                                      <m:ctrlPr>
                                        <a:rPr lang="en-US" altLang="zh-TW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TW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altLang="zh-TW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US" altLang="zh-TW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(2)</m:t>
                                      </m:r>
                                    </m:sup>
                                  </m:sSubSup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en-US" altLang="zh-TW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TW" altLang="en-US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altLang="zh-TW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num>
                                <m:den>
                                  <m:r>
                                    <a:rPr lang="zh-TW" altLang="en-US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Sup>
                                    <m:sSubSupPr>
                                      <m:ctrlPr>
                                        <a:rPr lang="en-US" altLang="zh-TW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TW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altLang="zh-TW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  <m:sup>
                                      <m:r>
                                        <a:rPr lang="en-US" altLang="zh-TW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(2)</m:t>
                                      </m:r>
                                    </m:sup>
                                  </m:sSubSup>
                                </m:den>
                              </m:f>
                            </m:e>
                          </m:mr>
                        </m:m>
                      </m:e>
                    </m:d>
                    <m:r>
                      <a:rPr lang="en-US" altLang="zh-TW" sz="2400" b="1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TW" sz="2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TW" sz="2400" b="1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f>
                                <m:f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TW" altLang="en-US" sz="24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num>
                                <m:den>
                                  <m:r>
                                    <a:rPr lang="zh-TW" altLang="en-US" sz="24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TW" altLang="en-US" sz="24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num>
                                <m:den>
                                  <m:r>
                                    <a:rPr lang="zh-TW" altLang="en-US" sz="24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altLang="zh-TW" sz="2400" b="1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TW" sz="2400" b="1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Sup>
                                <m:sSubSupPr>
                                  <m:ctrlPr>
                                    <a:rPr lang="en-US" altLang="zh-TW" sz="240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TW" sz="240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21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altLang="zh-TW" sz="2400" i="1">
                                          <a:solidFill>
                                            <a:srgbClr val="0066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2400" b="0" i="1" smtClean="0">
                                          <a:solidFill>
                                            <a:srgbClr val="0066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</m:d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en-US" altLang="zh-TW" sz="240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TW" sz="240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31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altLang="zh-TW" sz="2400" i="1">
                                          <a:solidFill>
                                            <a:srgbClr val="0066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2400" b="0" i="1" smtClean="0">
                                          <a:solidFill>
                                            <a:srgbClr val="0066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</m:d>
                                </m:sup>
                              </m:sSubSup>
                            </m:e>
                          </m:mr>
                          <m:mr>
                            <m:e>
                              <m:sSubSup>
                                <m:sSubSupPr>
                                  <m:ctrlPr>
                                    <a:rPr lang="en-US" altLang="zh-TW" sz="240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TW" sz="240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22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altLang="zh-TW" sz="2400" i="1">
                                          <a:solidFill>
                                            <a:srgbClr val="0066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2400" b="0" i="1" smtClean="0">
                                          <a:solidFill>
                                            <a:srgbClr val="0066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</m:d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en-US" altLang="zh-TW" sz="240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TW" sz="240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32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altLang="zh-TW" sz="2400" i="1">
                                          <a:solidFill>
                                            <a:srgbClr val="0066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2400" b="0" i="1" smtClean="0">
                                          <a:solidFill>
                                            <a:srgbClr val="0066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</m:d>
                                </m:sup>
                              </m:sSubSup>
                            </m:e>
                          </m:mr>
                        </m:m>
                      </m:e>
                    </m:d>
                    <m:r>
                      <a:rPr lang="en-US" altLang="zh-TW" sz="2400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𝑑𝑐</m:t>
                    </m:r>
                    <m:r>
                      <a:rPr lang="en-US" altLang="zh-TW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altLang="zh-TW" sz="2400" i="1" dirty="0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TW" sz="2400" i="1" dirty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 dirty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zh-TW" sz="2400" b="0" i="1" dirty="0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3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altLang="zh-TW" sz="2400" i="1" dirty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400" i="1" dirty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1:</m:t>
                            </m:r>
                          </m:e>
                        </m:d>
                      </m:e>
                      <m:sup>
                        <m:r>
                          <a:rPr lang="en-US" altLang="zh-TW" sz="2400" i="1" dirty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altLang="zh-TW" sz="2400" dirty="0">
                  <a:solidFill>
                    <a:srgbClr val="C00000"/>
                  </a:solidFill>
                  <a:cs typeface="Times New Roman" panose="02020603050405020304" pitchFamily="18" charset="0"/>
                </a:endParaRPr>
              </a:p>
              <a:p>
                <a:r>
                  <a:rPr lang="en-US" altLang="zh-TW" sz="2400" dirty="0" smtClean="0"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TW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Note</m:t>
                    </m:r>
                    <m:r>
                      <m:rPr>
                        <m:nor/>
                      </m:rPr>
                      <a:rPr lang="en-US" altLang="zh-TW" sz="2400" dirty="0">
                        <a:solidFill>
                          <a:srgbClr val="C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TW" sz="24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24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TW" sz="24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zh-TW" sz="24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TW" sz="24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1:</m:t>
                        </m:r>
                      </m:e>
                    </m:d>
                    <m:r>
                      <a:rPr lang="zh-TW" altLang="en-US" sz="240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zh-TW" sz="240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TW" sz="240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represents</m:t>
                    </m:r>
                    <m:r>
                      <a:rPr lang="en-US" altLang="zh-TW" sz="240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TW" sz="240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all</m:t>
                    </m:r>
                    <m:r>
                      <a:rPr lang="en-US" altLang="zh-TW" sz="240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TW" sz="240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the</m:t>
                    </m:r>
                    <m:r>
                      <a:rPr lang="en-US" altLang="zh-TW" sz="240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TW" sz="240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columns</m:t>
                    </m:r>
                    <m:r>
                      <a:rPr lang="en-US" altLang="zh-TW" sz="240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TW" sz="240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from</m:t>
                    </m:r>
                    <m:r>
                      <a:rPr lang="en-US" altLang="zh-TW" sz="240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TW" sz="240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the</m:t>
                    </m:r>
                    <m:r>
                      <a:rPr lang="en-US" altLang="zh-TW" sz="240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TW" sz="240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second</m:t>
                    </m:r>
                    <m:r>
                      <a:rPr lang="en-US" altLang="zh-TW" sz="240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TW" sz="240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column</m:t>
                    </m:r>
                    <m:r>
                      <a:rPr lang="en-US" altLang="zh-TW" sz="240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TW" sz="24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24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TW" sz="24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zh-TW" sz="24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TW" sz="24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1:2</m:t>
                        </m:r>
                      </m:e>
                    </m:d>
                  </m:oMath>
                </a14:m>
                <a:endParaRPr lang="en-US" altLang="zh-TW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zh-TW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533" y="3062677"/>
                <a:ext cx="11090624" cy="313329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78007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標題 1">
                <a:extLst>
                  <a:ext uri="{FF2B5EF4-FFF2-40B4-BE49-F238E27FC236}">
                    <a16:creationId xmlns:a16="http://schemas.microsoft.com/office/drawing/2014/main" id="{0818CCC9-6134-4BE7-9E35-83B29B55B6F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80533" y="0"/>
                <a:ext cx="10035823" cy="643468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rm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altLang="zh-TW" sz="36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Backpropagation: Gradient of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36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TW" sz="3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TW" altLang="en-US" sz="36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TW" sz="36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 matrix form</a:t>
                </a:r>
                <a:endParaRPr lang="zh-TW" altLang="en-US" sz="3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標題 1">
                <a:extLst>
                  <a:ext uri="{FF2B5EF4-FFF2-40B4-BE49-F238E27FC236}">
                    <a16:creationId xmlns:a16="http://schemas.microsoft.com/office/drawing/2014/main" id="{0818CCC9-6134-4BE7-9E35-83B29B55B6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533" y="0"/>
                <a:ext cx="10035823" cy="643468"/>
              </a:xfrm>
              <a:prstGeom prst="rect">
                <a:avLst/>
              </a:prstGeom>
              <a:blipFill>
                <a:blip r:embed="rId2"/>
                <a:stretch>
                  <a:fillRect l="-1154" t="-15094" r="-1093" b="-3490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970932" y="3051572"/>
                <a:ext cx="10463567" cy="215757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b="1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altLang="zh-TW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TW" altLang="en-US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TW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zh-TW" altLang="en-US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Sup>
                                      <m:sSubSupPr>
                                        <m:ctrlPr>
                                          <a:rPr lang="en-US" altLang="zh-TW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zh-TW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zh-TW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11</m:t>
                                        </m:r>
                                      </m:sub>
                                      <m:sup>
                                        <m:r>
                                          <a:rPr lang="en-US" altLang="zh-TW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en-US" altLang="zh-TW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r>
                                          <a:rPr lang="en-US" altLang="zh-TW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sup>
                                    </m:sSubSup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altLang="zh-TW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TW" altLang="en-US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TW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zh-TW" altLang="en-US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Sup>
                                      <m:sSubSupPr>
                                        <m:ctrlPr>
                                          <a:rPr lang="en-US" altLang="zh-TW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zh-TW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zh-TW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12</m:t>
                                        </m:r>
                                      </m:sub>
                                      <m:sup>
                                        <m:r>
                                          <a:rPr lang="en-US" altLang="zh-TW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en-US" altLang="zh-TW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r>
                                          <a:rPr lang="en-US" altLang="zh-TW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sup>
                                    </m:sSubSup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altLang="zh-TW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TW" altLang="en-US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TW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zh-TW" altLang="en-US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Sup>
                                      <m:sSubSupPr>
                                        <m:ctrlPr>
                                          <a:rPr lang="en-US" altLang="zh-TW" i="1">
                                            <a:solidFill>
                                              <a:srgbClr val="0066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zh-TW" i="1">
                                            <a:solidFill>
                                              <a:srgbClr val="0066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zh-TW" i="1">
                                            <a:solidFill>
                                              <a:srgbClr val="0066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21</m:t>
                                        </m:r>
                                      </m:sub>
                                      <m:sup>
                                        <m:r>
                                          <a:rPr lang="en-US" altLang="zh-TW" i="1">
                                            <a:solidFill>
                                              <a:srgbClr val="0066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en-US" altLang="zh-TW" b="0" i="1" smtClean="0">
                                            <a:solidFill>
                                              <a:srgbClr val="0066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r>
                                          <a:rPr lang="en-US" altLang="zh-TW" i="1">
                                            <a:solidFill>
                                              <a:srgbClr val="0066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sup>
                                    </m:sSubSup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altLang="zh-TW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TW" altLang="en-US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TW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zh-TW" altLang="en-US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Sup>
                                      <m:sSubSupPr>
                                        <m:ctrlPr>
                                          <a:rPr lang="en-US" altLang="zh-TW" i="1">
                                            <a:solidFill>
                                              <a:srgbClr val="0066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zh-TW" i="1">
                                            <a:solidFill>
                                              <a:srgbClr val="0066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zh-TW" i="1">
                                            <a:solidFill>
                                              <a:srgbClr val="0066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22</m:t>
                                        </m:r>
                                      </m:sub>
                                      <m:sup>
                                        <m:r>
                                          <a:rPr lang="en-US" altLang="zh-TW" i="1">
                                            <a:solidFill>
                                              <a:srgbClr val="0066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en-US" altLang="zh-TW" b="0" i="1" smtClean="0">
                                            <a:solidFill>
                                              <a:srgbClr val="0066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r>
                                          <a:rPr lang="en-US" altLang="zh-TW" i="1">
                                            <a:solidFill>
                                              <a:srgbClr val="0066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sup>
                                    </m:sSubSup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altLang="zh-TW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TW" altLang="en-US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TW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zh-TW" altLang="en-US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Sup>
                                      <m:sSubSupPr>
                                        <m:ctrlPr>
                                          <a:rPr lang="en-US" altLang="zh-TW" i="1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zh-TW" i="1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zh-TW" i="1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31</m:t>
                                        </m:r>
                                      </m:sub>
                                      <m:sup>
                                        <m:r>
                                          <a:rPr lang="en-US" altLang="zh-TW" i="1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en-US" altLang="zh-TW" b="0" i="1" smtClean="0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r>
                                          <a:rPr lang="en-US" altLang="zh-TW" i="1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sup>
                                    </m:sSubSup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altLang="zh-TW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TW" altLang="en-US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TW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zh-TW" altLang="en-US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Sup>
                                      <m:sSubSupPr>
                                        <m:ctrlPr>
                                          <a:rPr lang="en-US" altLang="zh-TW" i="1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zh-TW" i="1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zh-TW" i="1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32</m:t>
                                        </m:r>
                                      </m:sub>
                                      <m:sup>
                                        <m:r>
                                          <a:rPr lang="en-US" altLang="zh-TW" i="1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en-US" altLang="zh-TW" b="0" i="1" smtClean="0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r>
                                          <a:rPr lang="en-US" altLang="zh-TW" i="1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sup>
                                    </m:sSubSup>
                                  </m:den>
                                </m:f>
                              </m:e>
                            </m:mr>
                          </m:m>
                        </m:e>
                      </m:d>
                      <m:r>
                        <a:rPr lang="en-US" altLang="zh-TW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b="1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TW" alt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zh-TW" alt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b="0" i="1" smtClean="0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den>
                                </m:f>
                                <m:f>
                                  <m:fPr>
                                    <m:ctrlPr>
                                      <a:rPr lang="en-US" altLang="zh-TW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TW" alt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zh-TW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en-US" altLang="zh-TW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zh-TW" alt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Sup>
                                      <m:sSubSupPr>
                                        <m:ctrlPr>
                                          <a:rPr lang="en-US" altLang="zh-TW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zh-TW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zh-TW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11</m:t>
                                        </m:r>
                                      </m:sub>
                                      <m:sup>
                                        <m:r>
                                          <a:rPr lang="en-US" altLang="zh-TW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en-US" altLang="zh-TW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r>
                                          <a:rPr lang="en-US" altLang="zh-TW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sup>
                                    </m:sSubSup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TW" alt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zh-TW" alt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zh-TW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b="0" i="1" smtClean="0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den>
                                </m:f>
                                <m:f>
                                  <m:fPr>
                                    <m:ctrlPr>
                                      <a:rPr lang="en-US" altLang="zh-TW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TW" alt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zh-TW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en-US" altLang="zh-TW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zh-TW" alt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Sup>
                                      <m:sSubSupPr>
                                        <m:ctrlPr>
                                          <a:rPr lang="en-US" altLang="zh-TW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zh-TW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zh-TW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12</m:t>
                                        </m:r>
                                      </m:sub>
                                      <m:sup>
                                        <m:r>
                                          <a:rPr lang="en-US" altLang="zh-TW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(1)</m:t>
                                        </m:r>
                                      </m:sup>
                                    </m:sSubSup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TW" alt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zh-TW" alt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b="0" i="1" smtClean="0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den>
                                </m:f>
                                <m:f>
                                  <m:fPr>
                                    <m:ctrlPr>
                                      <a:rPr lang="en-US" altLang="zh-TW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TW" altLang="en-US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zh-TW" i="1">
                                            <a:solidFill>
                                              <a:srgbClr val="0066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i="1">
                                            <a:solidFill>
                                              <a:srgbClr val="0066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en-US" altLang="zh-TW" i="1">
                                            <a:solidFill>
                                              <a:srgbClr val="0066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zh-TW" altLang="en-US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Sup>
                                      <m:sSubSupPr>
                                        <m:ctrlPr>
                                          <a:rPr lang="en-US" altLang="zh-TW" i="1">
                                            <a:solidFill>
                                              <a:srgbClr val="0066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zh-TW" i="1">
                                            <a:solidFill>
                                              <a:srgbClr val="0066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zh-TW" i="1">
                                            <a:solidFill>
                                              <a:srgbClr val="0066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21</m:t>
                                        </m:r>
                                      </m:sub>
                                      <m:sup>
                                        <m:r>
                                          <a:rPr lang="en-US" altLang="zh-TW" i="1">
                                            <a:solidFill>
                                              <a:srgbClr val="0066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en-US" altLang="zh-TW" b="0" i="1" smtClean="0">
                                            <a:solidFill>
                                              <a:srgbClr val="0066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r>
                                          <a:rPr lang="en-US" altLang="zh-TW" i="1">
                                            <a:solidFill>
                                              <a:srgbClr val="0066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sup>
                                    </m:sSubSup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TW" alt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zh-TW" alt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b="0" i="1" smtClean="0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den>
                                </m:f>
                                <m:f>
                                  <m:fPr>
                                    <m:ctrlPr>
                                      <a:rPr lang="en-US" altLang="zh-TW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TW" altLang="en-US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zh-TW" i="1">
                                            <a:solidFill>
                                              <a:srgbClr val="0066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b="0" i="1" smtClean="0">
                                            <a:solidFill>
                                              <a:srgbClr val="0066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en-US" altLang="zh-TW" i="1">
                                            <a:solidFill>
                                              <a:srgbClr val="0066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zh-TW" altLang="en-US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Sup>
                                      <m:sSubSupPr>
                                        <m:ctrlPr>
                                          <a:rPr lang="en-US" altLang="zh-TW" i="1">
                                            <a:solidFill>
                                              <a:srgbClr val="0066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zh-TW" i="1">
                                            <a:solidFill>
                                              <a:srgbClr val="0066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zh-TW" i="1">
                                            <a:solidFill>
                                              <a:srgbClr val="0066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22</m:t>
                                        </m:r>
                                      </m:sub>
                                      <m:sup>
                                        <m:r>
                                          <a:rPr lang="en-US" altLang="zh-TW" i="1">
                                            <a:solidFill>
                                              <a:srgbClr val="0066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en-US" altLang="zh-TW" b="0" i="1" smtClean="0">
                                            <a:solidFill>
                                              <a:srgbClr val="0066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r>
                                          <a:rPr lang="en-US" altLang="zh-TW" i="1">
                                            <a:solidFill>
                                              <a:srgbClr val="0066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sup>
                                    </m:sSubSup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TW" alt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zh-TW" alt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b="0" i="1" smtClean="0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den>
                                </m:f>
                                <m:f>
                                  <m:fPr>
                                    <m:ctrlPr>
                                      <a:rPr lang="en-US" altLang="zh-TW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TW" altLang="en-US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zh-TW" i="1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i="1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en-US" altLang="zh-TW" i="1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zh-TW" altLang="en-US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Sup>
                                      <m:sSubSupPr>
                                        <m:ctrlPr>
                                          <a:rPr lang="en-US" altLang="zh-TW" i="1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zh-TW" i="1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zh-TW" i="1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31</m:t>
                                        </m:r>
                                      </m:sub>
                                      <m:sup>
                                        <m:r>
                                          <a:rPr lang="en-US" altLang="zh-TW" i="1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en-US" altLang="zh-TW" b="0" i="1" smtClean="0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r>
                                          <a:rPr lang="en-US" altLang="zh-TW" i="1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sup>
                                    </m:sSubSup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TW" alt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zh-TW" alt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zh-TW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b="0" i="1" smtClean="0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den>
                                </m:f>
                                <m:f>
                                  <m:fPr>
                                    <m:ctrlPr>
                                      <a:rPr lang="en-US" altLang="zh-TW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TW" altLang="en-US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zh-TW" i="1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b="0" i="1" smtClean="0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en-US" altLang="zh-TW" i="1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zh-TW" altLang="en-US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Sup>
                                      <m:sSubSupPr>
                                        <m:ctrlPr>
                                          <a:rPr lang="en-US" altLang="zh-TW" i="1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zh-TW" i="1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zh-TW" i="1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32</m:t>
                                        </m:r>
                                      </m:sub>
                                      <m:sup>
                                        <m:r>
                                          <a:rPr lang="en-US" altLang="zh-TW" i="1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en-US" altLang="zh-TW" b="0" i="1" smtClean="0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r>
                                          <a:rPr lang="en-US" altLang="zh-TW" i="1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sup>
                                    </m:sSubSup>
                                  </m:den>
                                </m:f>
                              </m:e>
                            </m:mr>
                          </m:m>
                        </m:e>
                      </m:d>
                      <m:r>
                        <a:rPr lang="en-US" altLang="zh-TW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b="1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altLang="zh-TW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TW" altLang="en-US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TW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zh-TW" altLang="en-US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b="0" i="1" smtClean="0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m:rPr>
                                    <m:brk m:alnAt="7"/>
                                  </m:rPr>
                                  <a:rPr lang="en-US" altLang="zh-TW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en-US" altLang="zh-TW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TW" altLang="en-US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TW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zh-TW" altLang="en-US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b="0" i="1" smtClean="0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m:rPr>
                                    <m:brk m:alnAt="7"/>
                                  </m:rPr>
                                  <a:rPr lang="en-US" altLang="zh-TW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altLang="zh-TW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TW" altLang="en-US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TW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zh-TW" altLang="en-US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b="0" i="1" smtClean="0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den>
                                </m:f>
                                <m:sSubSup>
                                  <m:sSubSupPr>
                                    <m:ctrlPr>
                                      <a:rPr lang="en-US" altLang="zh-TW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TW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altLang="zh-TW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altLang="zh-TW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bSup>
                              </m:e>
                              <m:e>
                                <m:f>
                                  <m:fPr>
                                    <m:ctrlPr>
                                      <a:rPr lang="en-US" altLang="zh-TW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TW" altLang="en-US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TW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zh-TW" altLang="en-US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b="0" i="1" smtClean="0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den>
                                </m:f>
                                <m:sSubSup>
                                  <m:sSubSupPr>
                                    <m:ctrlPr>
                                      <a:rPr lang="en-US" altLang="zh-TW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TW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altLang="zh-TW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altLang="zh-TW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altLang="zh-TW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TW" altLang="en-US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TW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zh-TW" altLang="en-US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b="0" i="1" smtClean="0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den>
                                </m:f>
                                <m:sSubSup>
                                  <m:sSubSupPr>
                                    <m:ctrlPr>
                                      <a:rPr lang="en-US" altLang="zh-TW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TW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a:rPr lang="en-US" altLang="zh-TW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bSup>
                              </m:e>
                              <m:e>
                                <m:f>
                                  <m:fPr>
                                    <m:ctrlPr>
                                      <a:rPr lang="en-US" altLang="zh-TW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TW" altLang="en-US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TW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zh-TW" altLang="en-US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b="0" i="1" smtClean="0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den>
                                </m:f>
                                <m:sSubSup>
                                  <m:sSubSupPr>
                                    <m:ctrlPr>
                                      <a:rPr lang="en-US" altLang="zh-TW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TW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altLang="zh-TW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a:rPr lang="en-US" altLang="zh-TW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r>
                        <a:rPr lang="en-US" altLang="zh-TW" b="1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b="1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TW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zh-TW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TW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altLang="zh-TW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altLang="zh-TW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zh-TW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TW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altLang="zh-TW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a:rPr lang="en-US" altLang="zh-TW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bSup>
                              </m:e>
                            </m:mr>
                          </m:m>
                          <m:r>
                            <m:rPr>
                              <m:nor/>
                            </m:rPr>
                            <a:rPr lang="en-US" altLang="zh-TW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zh-TW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altLang="zh-TW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TW" altLang="en-US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TW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zh-TW" altLang="en-US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b="0" i="1" smtClean="0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altLang="zh-TW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TW" altLang="en-US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TW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zh-TW" altLang="en-US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b="0" i="1" smtClean="0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mr>
                          </m:m>
                        </m:e>
                      </m:d>
                      <m:r>
                        <a:rPr lang="en-US" altLang="zh-TW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sSub>
                                <m:sSub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altLang="zh-TW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altLang="zh-TW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0932" y="3051572"/>
                <a:ext cx="10463567" cy="215757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圖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0841" y="689308"/>
            <a:ext cx="9010650" cy="23717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2487712" y="5932736"/>
                <a:ext cx="234961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TW" sz="24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db=dH2 </a:t>
                </a:r>
                <a:r>
                  <a:rPr lang="en-US" altLang="zh-TW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*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zh-TW" alt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p>
                        <m:r>
                          <a:rPr lang="en-US" altLang="zh-TW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altLang="zh-TW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TW" sz="2400" i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altLang="zh-TW" sz="24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</m:oMath>
                </a14:m>
                <a:endParaRPr lang="zh-TW" altLang="en-US" sz="24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7712" y="5932736"/>
                <a:ext cx="2349618" cy="461665"/>
              </a:xfrm>
              <a:prstGeom prst="rect">
                <a:avLst/>
              </a:prstGeom>
              <a:blipFill>
                <a:blip r:embed="rId5"/>
                <a:stretch>
                  <a:fillRect l="-3886" t="-10526" b="-289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矩形 6"/>
          <p:cNvSpPr/>
          <p:nvPr/>
        </p:nvSpPr>
        <p:spPr>
          <a:xfrm>
            <a:off x="2487712" y="6396335"/>
            <a:ext cx="699014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dW2 = </a:t>
            </a:r>
            <a:r>
              <a:rPr lang="en-US" altLang="zh-TW" sz="2400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np.matmul</a:t>
            </a:r>
            <a:r>
              <a:rPr lang="en-US" altLang="zh-TW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TW" sz="2400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prepend_bias</a:t>
            </a:r>
            <a:r>
              <a:rPr lang="en-US" altLang="zh-TW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(H1).T, </a:t>
            </a:r>
            <a:r>
              <a:rPr lang="en-US" altLang="zh-TW" sz="2400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db</a:t>
            </a:r>
            <a:r>
              <a:rPr lang="en-US" altLang="zh-TW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)/</a:t>
            </a:r>
            <a:r>
              <a:rPr lang="en-US" altLang="zh-TW" sz="24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X.shape</a:t>
            </a:r>
            <a:r>
              <a:rPr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[0]</a:t>
            </a:r>
            <a:endParaRPr lang="zh-TW" altLang="en-US" sz="24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2462812" y="5469137"/>
                <a:ext cx="4749036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TW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dH2=</a:t>
                </a:r>
                <a:r>
                  <a:rPr lang="en-US" altLang="zh-TW" sz="2400" dirty="0" err="1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np.matmul</a:t>
                </a:r>
                <a:r>
                  <a:rPr lang="en-US" altLang="zh-TW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(dc,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2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TW" sz="2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zh-TW" sz="2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TW" sz="2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1:</m:t>
                        </m:r>
                      </m:e>
                    </m:d>
                  </m:oMath>
                </a14:m>
                <a:r>
                  <a:rPr lang="en-US" altLang="zh-TW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.T)</a:t>
                </a:r>
                <a:endParaRPr lang="zh-TW" altLang="en-US" sz="24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2812" y="5469137"/>
                <a:ext cx="4749036" cy="461665"/>
              </a:xfrm>
              <a:prstGeom prst="rect">
                <a:avLst/>
              </a:prstGeom>
              <a:blipFill>
                <a:blip r:embed="rId6"/>
                <a:stretch>
                  <a:fillRect l="-1926" t="-10526" b="-289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5357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標題 1">
                <a:extLst>
                  <a:ext uri="{FF2B5EF4-FFF2-40B4-BE49-F238E27FC236}">
                    <a16:creationId xmlns:a16="http://schemas.microsoft.com/office/drawing/2014/main" id="{0818CCC9-6134-4BE7-9E35-83B29B55B6F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80533" y="0"/>
                <a:ext cx="10035823" cy="643468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rm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altLang="zh-TW" sz="36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Backpropagation: Gradient of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36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TW" sz="3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TW" altLang="en-US" sz="36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TW" sz="36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 matrix form</a:t>
                </a:r>
                <a:endParaRPr lang="zh-TW" altLang="en-US" sz="3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標題 1">
                <a:extLst>
                  <a:ext uri="{FF2B5EF4-FFF2-40B4-BE49-F238E27FC236}">
                    <a16:creationId xmlns:a16="http://schemas.microsoft.com/office/drawing/2014/main" id="{0818CCC9-6134-4BE7-9E35-83B29B55B6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533" y="0"/>
                <a:ext cx="10035823" cy="643468"/>
              </a:xfrm>
              <a:prstGeom prst="rect">
                <a:avLst/>
              </a:prstGeom>
              <a:blipFill>
                <a:blip r:embed="rId2"/>
                <a:stretch>
                  <a:fillRect l="-1093" t="-15094" r="-1093" b="-3490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/>
              <p:cNvSpPr/>
              <p:nvPr/>
            </p:nvSpPr>
            <p:spPr>
              <a:xfrm>
                <a:off x="1308453" y="3141421"/>
                <a:ext cx="8929511" cy="215757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b="1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altLang="zh-TW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TW" altLang="en-US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TW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zh-TW" altLang="en-US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Sup>
                                      <m:sSubSupPr>
                                        <m:ctrlPr>
                                          <a:rPr lang="en-US" altLang="zh-TW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zh-TW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zh-TW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11</m:t>
                                        </m:r>
                                      </m:sub>
                                      <m:sup>
                                        <m:r>
                                          <a:rPr lang="en-US" altLang="zh-TW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(1)</m:t>
                                        </m:r>
                                      </m:sup>
                                    </m:sSubSup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altLang="zh-TW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TW" altLang="en-US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TW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zh-TW" altLang="en-US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Sup>
                                      <m:sSubSupPr>
                                        <m:ctrlPr>
                                          <a:rPr lang="en-US" altLang="zh-TW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zh-TW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zh-TW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12</m:t>
                                        </m:r>
                                      </m:sub>
                                      <m:sup>
                                        <m:r>
                                          <a:rPr lang="en-US" altLang="zh-TW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(1)</m:t>
                                        </m:r>
                                      </m:sup>
                                    </m:sSubSup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altLang="zh-TW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TW" altLang="en-US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TW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zh-TW" altLang="en-US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Sup>
                                      <m:sSubSupPr>
                                        <m:ctrlPr>
                                          <a:rPr lang="en-US" altLang="zh-TW" i="1">
                                            <a:solidFill>
                                              <a:srgbClr val="0066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zh-TW" i="1">
                                            <a:solidFill>
                                              <a:srgbClr val="0066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zh-TW" i="1">
                                            <a:solidFill>
                                              <a:srgbClr val="0066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21</m:t>
                                        </m:r>
                                      </m:sub>
                                      <m:sup>
                                        <m:r>
                                          <a:rPr lang="en-US" altLang="zh-TW" i="1">
                                            <a:solidFill>
                                              <a:srgbClr val="0066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(1)</m:t>
                                        </m:r>
                                      </m:sup>
                                    </m:sSubSup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altLang="zh-TW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TW" altLang="en-US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TW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zh-TW" altLang="en-US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Sup>
                                      <m:sSubSupPr>
                                        <m:ctrlPr>
                                          <a:rPr lang="en-US" altLang="zh-TW" i="1">
                                            <a:solidFill>
                                              <a:srgbClr val="0066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zh-TW" i="1">
                                            <a:solidFill>
                                              <a:srgbClr val="0066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zh-TW" i="1">
                                            <a:solidFill>
                                              <a:srgbClr val="0066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22</m:t>
                                        </m:r>
                                      </m:sub>
                                      <m:sup>
                                        <m:r>
                                          <a:rPr lang="en-US" altLang="zh-TW" i="1">
                                            <a:solidFill>
                                              <a:srgbClr val="0066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(1)</m:t>
                                        </m:r>
                                      </m:sup>
                                    </m:sSubSup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altLang="zh-TW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TW" altLang="en-US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TW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zh-TW" altLang="en-US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Sup>
                                      <m:sSubSupPr>
                                        <m:ctrlPr>
                                          <a:rPr lang="en-US" altLang="zh-TW" i="1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zh-TW" i="1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zh-TW" i="1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31</m:t>
                                        </m:r>
                                      </m:sub>
                                      <m:sup>
                                        <m:r>
                                          <a:rPr lang="en-US" altLang="zh-TW" i="1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(1)</m:t>
                                        </m:r>
                                      </m:sup>
                                    </m:sSubSup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altLang="zh-TW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TW" altLang="en-US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TW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zh-TW" altLang="en-US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Sup>
                                      <m:sSubSupPr>
                                        <m:ctrlPr>
                                          <a:rPr lang="en-US" altLang="zh-TW" i="1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zh-TW" i="1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zh-TW" i="1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32</m:t>
                                        </m:r>
                                      </m:sub>
                                      <m:sup>
                                        <m:r>
                                          <a:rPr lang="en-US" altLang="zh-TW" i="1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(1)</m:t>
                                        </m:r>
                                      </m:sup>
                                    </m:sSubSup>
                                  </m:den>
                                </m:f>
                              </m:e>
                            </m:mr>
                          </m:m>
                        </m:e>
                      </m:d>
                      <m:r>
                        <a:rPr lang="en-US" altLang="zh-TW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b="1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TW" alt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zh-TW" alt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den>
                                </m:f>
                                <m:f>
                                  <m:fPr>
                                    <m:ctrlPr>
                                      <a:rPr lang="en-US" altLang="zh-TW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TW" alt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zh-TW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altLang="zh-TW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zh-TW" alt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Sup>
                                      <m:sSubSupPr>
                                        <m:ctrlPr>
                                          <a:rPr lang="en-US" altLang="zh-TW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zh-TW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zh-TW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11</m:t>
                                        </m:r>
                                      </m:sub>
                                      <m:sup>
                                        <m:r>
                                          <a:rPr lang="en-US" altLang="zh-TW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(1)</m:t>
                                        </m:r>
                                      </m:sup>
                                    </m:sSubSup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TW" alt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zh-TW" alt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den>
                                </m:f>
                                <m:f>
                                  <m:fPr>
                                    <m:ctrlPr>
                                      <a:rPr lang="en-US" altLang="zh-TW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TW" alt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zh-TW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altLang="zh-TW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zh-TW" alt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Sup>
                                      <m:sSubSupPr>
                                        <m:ctrlPr>
                                          <a:rPr lang="en-US" altLang="zh-TW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zh-TW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zh-TW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12</m:t>
                                        </m:r>
                                      </m:sub>
                                      <m:sup>
                                        <m:r>
                                          <a:rPr lang="en-US" altLang="zh-TW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(1)</m:t>
                                        </m:r>
                                      </m:sup>
                                    </m:sSubSup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TW" alt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zh-TW" alt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den>
                                </m:f>
                                <m:f>
                                  <m:fPr>
                                    <m:ctrlPr>
                                      <a:rPr lang="en-US" altLang="zh-TW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TW" altLang="en-US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zh-TW" i="1">
                                            <a:solidFill>
                                              <a:srgbClr val="0066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b="0" i="1" smtClean="0">
                                            <a:solidFill>
                                              <a:srgbClr val="0066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altLang="zh-TW" i="1">
                                            <a:solidFill>
                                              <a:srgbClr val="0066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zh-TW" altLang="en-US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Sup>
                                      <m:sSubSupPr>
                                        <m:ctrlPr>
                                          <a:rPr lang="en-US" altLang="zh-TW" i="1">
                                            <a:solidFill>
                                              <a:srgbClr val="0066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zh-TW" i="1">
                                            <a:solidFill>
                                              <a:srgbClr val="0066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zh-TW" i="1">
                                            <a:solidFill>
                                              <a:srgbClr val="0066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21</m:t>
                                        </m:r>
                                      </m:sub>
                                      <m:sup>
                                        <m:r>
                                          <a:rPr lang="en-US" altLang="zh-TW" i="1">
                                            <a:solidFill>
                                              <a:srgbClr val="0066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(1)</m:t>
                                        </m:r>
                                      </m:sup>
                                    </m:sSubSup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TW" alt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zh-TW" alt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den>
                                </m:f>
                                <m:f>
                                  <m:fPr>
                                    <m:ctrlPr>
                                      <a:rPr lang="en-US" altLang="zh-TW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TW" altLang="en-US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zh-TW" i="1">
                                            <a:solidFill>
                                              <a:srgbClr val="0066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i="1">
                                            <a:solidFill>
                                              <a:srgbClr val="0066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altLang="zh-TW" i="1">
                                            <a:solidFill>
                                              <a:srgbClr val="0066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zh-TW" altLang="en-US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Sup>
                                      <m:sSubSupPr>
                                        <m:ctrlPr>
                                          <a:rPr lang="en-US" altLang="zh-TW" i="1">
                                            <a:solidFill>
                                              <a:srgbClr val="0066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zh-TW" i="1">
                                            <a:solidFill>
                                              <a:srgbClr val="0066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zh-TW" i="1">
                                            <a:solidFill>
                                              <a:srgbClr val="0066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22</m:t>
                                        </m:r>
                                      </m:sub>
                                      <m:sup>
                                        <m:r>
                                          <a:rPr lang="en-US" altLang="zh-TW" i="1">
                                            <a:solidFill>
                                              <a:srgbClr val="0066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(1)</m:t>
                                        </m:r>
                                      </m:sup>
                                    </m:sSubSup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TW" alt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zh-TW" alt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den>
                                </m:f>
                                <m:f>
                                  <m:fPr>
                                    <m:ctrlPr>
                                      <a:rPr lang="en-US" altLang="zh-TW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TW" altLang="en-US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zh-TW" i="1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b="0" i="1" smtClean="0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altLang="zh-TW" i="1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zh-TW" altLang="en-US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Sup>
                                      <m:sSubSupPr>
                                        <m:ctrlPr>
                                          <a:rPr lang="en-US" altLang="zh-TW" i="1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zh-TW" i="1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zh-TW" i="1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31</m:t>
                                        </m:r>
                                      </m:sub>
                                      <m:sup>
                                        <m:r>
                                          <a:rPr lang="en-US" altLang="zh-TW" i="1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(1)</m:t>
                                        </m:r>
                                      </m:sup>
                                    </m:sSubSup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TW" alt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zh-TW" alt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den>
                                </m:f>
                                <m:f>
                                  <m:fPr>
                                    <m:ctrlPr>
                                      <a:rPr lang="en-US" altLang="zh-TW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TW" altLang="en-US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zh-TW" i="1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i="1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altLang="zh-TW" i="1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zh-TW" altLang="en-US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Sup>
                                      <m:sSubSupPr>
                                        <m:ctrlPr>
                                          <a:rPr lang="en-US" altLang="zh-TW" i="1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zh-TW" i="1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zh-TW" i="1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32</m:t>
                                        </m:r>
                                      </m:sub>
                                      <m:sup>
                                        <m:r>
                                          <a:rPr lang="en-US" altLang="zh-TW" i="1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(1)</m:t>
                                        </m:r>
                                      </m:sup>
                                    </m:sSubSup>
                                  </m:den>
                                </m:f>
                              </m:e>
                            </m:mr>
                          </m:m>
                        </m:e>
                      </m:d>
                      <m:r>
                        <a:rPr lang="en-US" altLang="zh-TW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b="1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altLang="zh-TW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TW" altLang="en-US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TW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zh-TW" altLang="en-US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m:rPr>
                                    <m:brk m:alnAt="7"/>
                                  </m:rPr>
                                  <a:rPr lang="en-US" altLang="zh-TW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en-US" altLang="zh-TW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TW" altLang="en-US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TW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zh-TW" altLang="en-US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m:rPr>
                                    <m:brk m:alnAt="7"/>
                                  </m:rPr>
                                  <a:rPr lang="en-US" altLang="zh-TW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altLang="zh-TW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TW" altLang="en-US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TW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zh-TW" altLang="en-US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den>
                                </m:f>
                                <m:sSub>
                                  <m:sSub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f>
                                  <m:fPr>
                                    <m:ctrlPr>
                                      <a:rPr lang="en-US" altLang="zh-TW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TW" altLang="en-US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TW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zh-TW" altLang="en-US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den>
                                </m:f>
                                <m:sSub>
                                  <m:sSub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altLang="zh-TW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TW" altLang="en-US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TW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zh-TW" altLang="en-US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den>
                                </m:f>
                                <m:sSub>
                                  <m:sSub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  <m:e>
                                <m:f>
                                  <m:fPr>
                                    <m:ctrlPr>
                                      <a:rPr lang="en-US" altLang="zh-TW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TW" altLang="en-US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TW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zh-TW" altLang="en-US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den>
                                </m:f>
                                <m:sSub>
                                  <m:sSub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altLang="zh-TW" b="1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b="1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TW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  <m:r>
                            <m:rPr>
                              <m:nor/>
                            </m:rPr>
                            <a:rPr lang="en-US" altLang="zh-TW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zh-TW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altLang="zh-TW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TW" altLang="en-US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TW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zh-TW" altLang="en-US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altLang="zh-TW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TW" altLang="en-US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TW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zh-TW" altLang="en-US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8453" y="3141421"/>
                <a:ext cx="8929511" cy="215757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8453" y="786870"/>
            <a:ext cx="9010650" cy="237172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2058161" y="6243485"/>
            <a:ext cx="699014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dW1 = </a:t>
            </a:r>
            <a:r>
              <a:rPr lang="en-US" altLang="zh-TW" sz="2400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np.matmul</a:t>
            </a:r>
            <a:r>
              <a:rPr lang="en-US" altLang="zh-TW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TW" sz="2400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prepend_bias</a:t>
            </a:r>
            <a:r>
              <a:rPr lang="en-US" altLang="zh-TW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(X).T, da</a:t>
            </a:r>
            <a:r>
              <a:rPr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)/</a:t>
            </a:r>
            <a:r>
              <a:rPr lang="en-US" altLang="zh-TW" sz="24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X.shape</a:t>
            </a:r>
            <a:r>
              <a:rPr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[0]</a:t>
            </a:r>
            <a:endParaRPr lang="zh-TW" altLang="en-US" sz="24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2058161" y="5781820"/>
                <a:ext cx="231916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TW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</a:t>
                </a:r>
                <a:r>
                  <a:rPr lang="en-US" altLang="zh-TW" sz="24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a=dH1 </a:t>
                </a:r>
                <a:r>
                  <a:rPr lang="en-US" altLang="zh-TW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*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zh-TW" alt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p>
                        <m:r>
                          <a:rPr lang="en-US" altLang="zh-TW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altLang="zh-TW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TW" sz="2400" i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altLang="zh-TW" sz="24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endParaRPr lang="zh-TW" altLang="en-US" sz="24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8161" y="5781820"/>
                <a:ext cx="2319161" cy="461665"/>
              </a:xfrm>
              <a:prstGeom prst="rect">
                <a:avLst/>
              </a:prstGeom>
              <a:blipFill>
                <a:blip r:embed="rId5"/>
                <a:stretch>
                  <a:fillRect l="-4211" t="-10526" b="-289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2058161" y="5298999"/>
                <a:ext cx="4749036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TW" sz="24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dH1=</a:t>
                </a:r>
                <a:r>
                  <a:rPr lang="en-US" altLang="zh-TW" sz="2400" dirty="0" err="1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np.matmul</a:t>
                </a:r>
                <a:r>
                  <a:rPr lang="en-US" altLang="zh-TW" sz="24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US" altLang="zh-TW" sz="2400" dirty="0" err="1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db</a:t>
                </a:r>
                <a:r>
                  <a:rPr lang="en-US" altLang="zh-TW" sz="24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2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TW" sz="24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zh-TW" sz="2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TW" sz="2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1:</m:t>
                        </m:r>
                      </m:e>
                    </m:d>
                  </m:oMath>
                </a14:m>
                <a:r>
                  <a:rPr lang="en-US" altLang="zh-TW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.T)</a:t>
                </a:r>
                <a:endParaRPr lang="zh-TW" altLang="en-US" sz="24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8161" y="5298999"/>
                <a:ext cx="4749036" cy="461665"/>
              </a:xfrm>
              <a:prstGeom prst="rect">
                <a:avLst/>
              </a:prstGeom>
              <a:blipFill>
                <a:blip r:embed="rId6"/>
                <a:stretch>
                  <a:fillRect l="-2054" t="-10526" b="-289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26537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0053" y="808208"/>
            <a:ext cx="9010650" cy="2371725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372" y="3480682"/>
            <a:ext cx="9994012" cy="3021719"/>
          </a:xfrm>
          <a:prstGeom prst="rect">
            <a:avLst/>
          </a:prstGeom>
        </p:spPr>
      </p:pic>
      <p:sp>
        <p:nvSpPr>
          <p:cNvPr id="6" name="標題 3">
            <a:extLst>
              <a:ext uri="{FF2B5EF4-FFF2-40B4-BE49-F238E27FC236}">
                <a16:creationId xmlns:a16="http://schemas.microsoft.com/office/drawing/2014/main" id="{9275F8C1-A755-46BC-97A3-2340F833E1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2808" y="125768"/>
            <a:ext cx="4708037" cy="682440"/>
          </a:xfrm>
        </p:spPr>
        <p:txBody>
          <a:bodyPr>
            <a:noAutofit/>
          </a:bodyPr>
          <a:lstStyle/>
          <a:p>
            <a:r>
              <a:rPr lang="en-US" altLang="zh-TW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Forward using </a:t>
            </a:r>
            <a:r>
              <a:rPr lang="en-US" altLang="zh-TW" sz="3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ReLU</a:t>
            </a:r>
            <a:endParaRPr lang="zh-TW" alt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1853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3119" y="719138"/>
            <a:ext cx="9010650" cy="2371725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398" y="3166533"/>
            <a:ext cx="11949122" cy="3516489"/>
          </a:xfrm>
          <a:prstGeom prst="rect">
            <a:avLst/>
          </a:prstGeom>
        </p:spPr>
      </p:pic>
      <p:sp>
        <p:nvSpPr>
          <p:cNvPr id="6" name="標題 1">
            <a:extLst>
              <a:ext uri="{FF2B5EF4-FFF2-40B4-BE49-F238E27FC236}">
                <a16:creationId xmlns:a16="http://schemas.microsoft.com/office/drawing/2014/main" id="{0818CCC9-6134-4BE7-9E35-83B29B55B6FE}"/>
              </a:ext>
            </a:extLst>
          </p:cNvPr>
          <p:cNvSpPr txBox="1">
            <a:spLocks/>
          </p:cNvSpPr>
          <p:nvPr/>
        </p:nvSpPr>
        <p:spPr>
          <a:xfrm>
            <a:off x="880533" y="0"/>
            <a:ext cx="10035823" cy="6434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Backpropagation</a:t>
            </a:r>
            <a:endParaRPr lang="zh-TW" alt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2417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133" y="2895474"/>
            <a:ext cx="10131728" cy="3962526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1341" y="523749"/>
            <a:ext cx="9010650" cy="2371725"/>
          </a:xfrm>
          <a:prstGeom prst="rect">
            <a:avLst/>
          </a:prstGeom>
        </p:spPr>
      </p:pic>
      <p:sp>
        <p:nvSpPr>
          <p:cNvPr id="6" name="標題 3">
            <a:extLst>
              <a:ext uri="{FF2B5EF4-FFF2-40B4-BE49-F238E27FC236}">
                <a16:creationId xmlns:a16="http://schemas.microsoft.com/office/drawing/2014/main" id="{9275F8C1-A755-46BC-97A3-2340F833E1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7778" y="0"/>
            <a:ext cx="7552266" cy="682440"/>
          </a:xfrm>
        </p:spPr>
        <p:txBody>
          <a:bodyPr>
            <a:noAutofit/>
          </a:bodyPr>
          <a:lstStyle/>
          <a:p>
            <a:r>
              <a:rPr lang="en-US" altLang="zh-TW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Forward using sigmoid and Dropout</a:t>
            </a:r>
            <a:endParaRPr lang="zh-TW" alt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4218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2631" y="697088"/>
            <a:ext cx="9010650" cy="2371725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168296"/>
            <a:ext cx="12114783" cy="3435703"/>
          </a:xfrm>
          <a:prstGeom prst="rect">
            <a:avLst/>
          </a:prstGeom>
        </p:spPr>
      </p:pic>
      <p:sp>
        <p:nvSpPr>
          <p:cNvPr id="4" name="標題 1">
            <a:extLst>
              <a:ext uri="{FF2B5EF4-FFF2-40B4-BE49-F238E27FC236}">
                <a16:creationId xmlns:a16="http://schemas.microsoft.com/office/drawing/2014/main" id="{0818CCC9-6134-4BE7-9E35-83B29B55B6FE}"/>
              </a:ext>
            </a:extLst>
          </p:cNvPr>
          <p:cNvSpPr txBox="1">
            <a:spLocks/>
          </p:cNvSpPr>
          <p:nvPr/>
        </p:nvSpPr>
        <p:spPr>
          <a:xfrm>
            <a:off x="880533" y="0"/>
            <a:ext cx="10035823" cy="6434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Backpropagation</a:t>
            </a:r>
            <a:endParaRPr lang="zh-TW" alt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9182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858E315-B05F-45B5-B88C-2F1F652B51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7450" y="55365"/>
            <a:ext cx="3838178" cy="718608"/>
          </a:xfrm>
        </p:spPr>
        <p:txBody>
          <a:bodyPr>
            <a:normAutofit/>
          </a:bodyPr>
          <a:lstStyle/>
          <a:p>
            <a:r>
              <a:rPr lang="en-US" altLang="zh-TW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Homework #10-1</a:t>
            </a:r>
            <a:endParaRPr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48B127C-6D73-46DB-A2BE-9A3BE42FBB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3436" y="773974"/>
            <a:ext cx="10574973" cy="4852276"/>
          </a:xfrm>
        </p:spPr>
        <p:txBody>
          <a:bodyPr>
            <a:normAutofit/>
          </a:bodyPr>
          <a:lstStyle/>
          <a:p>
            <a:r>
              <a:rPr lang="en-US" altLang="zh-TW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Modify the code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Lecture 10_4_testing.jpynb </a:t>
            </a:r>
            <a:r>
              <a:rPr lang="en-US" altLang="zh-TW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as follows:</a:t>
            </a:r>
            <a:endParaRPr lang="en-US" altLang="zh-TW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>
              <a:buAutoNum type="arabicPeriod"/>
            </a:pPr>
            <a:r>
              <a:rPr lang="en-US" altLang="zh-TW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Replace the functions of forward and back in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Lecture 10_4_testing.jpynb </a:t>
            </a:r>
            <a:r>
              <a:rPr lang="en-US" altLang="zh-TW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with </a:t>
            </a:r>
            <a:r>
              <a:rPr lang="en-US" altLang="zh-TW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forward_dropout</a:t>
            </a:r>
            <a:r>
              <a:rPr lang="zh-TW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back_sigmoid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Lecture </a:t>
            </a:r>
            <a:r>
              <a:rPr lang="en-US" altLang="zh-TW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10_6_drop_out.jpynb  </a:t>
            </a:r>
          </a:p>
          <a:p>
            <a:pPr marL="514350" indent="-514350">
              <a:buAutoNum type="arabicPeriod"/>
            </a:pP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altLang="zh-TW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eplace the sigmoid activation function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Lecture 10_4_testing.jpynb </a:t>
            </a:r>
            <a:r>
              <a:rPr lang="en-US" altLang="zh-TW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with </a:t>
            </a:r>
            <a:r>
              <a:rPr lang="en-US" altLang="zh-TW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ReLU</a:t>
            </a:r>
            <a:r>
              <a:rPr lang="en-US" altLang="zh-TW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</a:p>
          <a:p>
            <a:pPr marL="514350" indent="-514350">
              <a:buAutoNum type="arabicPeriod"/>
            </a:pP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altLang="zh-TW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escale the intensity of MNIST training and testing  data to be between 0 and 1</a:t>
            </a:r>
          </a:p>
          <a:p>
            <a:pPr marL="514350" indent="-514350">
              <a:buAutoNum type="arabicPeriod"/>
            </a:pP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Set the </a:t>
            </a:r>
            <a:r>
              <a:rPr lang="en-US" altLang="zh-TW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n_hidden_nodes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=50, iterations=2000,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lr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=0.01</a:t>
            </a:r>
          </a:p>
          <a:p>
            <a:pPr marL="514350" indent="-514350">
              <a:buAutoNum type="arabicPeriod"/>
            </a:pPr>
            <a:r>
              <a:rPr lang="en-US" altLang="zh-TW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Compute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accuracy of MNIST test data </a:t>
            </a:r>
            <a:r>
              <a:rPr lang="en-US" altLang="zh-TW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achieve at least  </a:t>
            </a:r>
            <a:r>
              <a:rPr lang="en-US" altLang="zh-TW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90%</a:t>
            </a:r>
          </a:p>
          <a:p>
            <a:pPr marL="514350" indent="-514350">
              <a:buAutoNum type="arabicPeriod"/>
            </a:pPr>
            <a:r>
              <a:rPr lang="en-US" altLang="zh-TW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Plot the losses of training and testing against iterations </a:t>
            </a:r>
            <a:endParaRPr lang="en-US" altLang="zh-TW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6733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858E315-B05F-45B5-B88C-2F1F652B51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8814" y="55365"/>
            <a:ext cx="3676813" cy="718608"/>
          </a:xfrm>
        </p:spPr>
        <p:txBody>
          <a:bodyPr>
            <a:normAutofit/>
          </a:bodyPr>
          <a:lstStyle/>
          <a:p>
            <a:r>
              <a:rPr lang="en-US" altLang="zh-TW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Homework #10-2</a:t>
            </a:r>
            <a:endParaRPr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48B127C-6D73-46DB-A2BE-9A3BE42FBB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3436" y="773973"/>
            <a:ext cx="10574973" cy="4362471"/>
          </a:xfrm>
        </p:spPr>
        <p:txBody>
          <a:bodyPr>
            <a:normAutofit lnSpcReduction="10000"/>
          </a:bodyPr>
          <a:lstStyle/>
          <a:p>
            <a:r>
              <a:rPr lang="en-US" altLang="zh-TW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Modify your code in Homework # 10-1 by adding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function </a:t>
            </a:r>
            <a:r>
              <a:rPr lang="en-US" altLang="zh-TW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configuration in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Lecture 10_5_development.jpynb </a:t>
            </a:r>
            <a:r>
              <a:rPr lang="en-US" altLang="zh-TW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 determine a set of hypermeters including </a:t>
            </a:r>
          </a:p>
          <a:p>
            <a:pPr marL="457200" indent="-457200">
              <a:buAutoNum type="arabicPeriod"/>
            </a:pPr>
            <a:r>
              <a:rPr lang="en-US" altLang="zh-TW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number of hidden node for each hidden layer, </a:t>
            </a:r>
          </a:p>
          <a:p>
            <a:pPr marL="457200" indent="-457200">
              <a:buAutoNum type="arabicPeriod"/>
            </a:pPr>
            <a:r>
              <a:rPr lang="en-US" altLang="zh-TW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learning rate, </a:t>
            </a:r>
          </a:p>
          <a:p>
            <a:pPr marL="457200" indent="-457200">
              <a:buAutoNum type="arabicPeriod"/>
            </a:pPr>
            <a:r>
              <a:rPr lang="en-US" altLang="zh-TW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batch size </a:t>
            </a:r>
          </a:p>
          <a:p>
            <a:pPr marL="457200" indent="-457200">
              <a:buAutoNum type="arabicPeriod"/>
            </a:pPr>
            <a:r>
              <a:rPr lang="en-US" altLang="zh-TW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epoch </a:t>
            </a:r>
          </a:p>
          <a:p>
            <a:pPr marL="0" indent="0">
              <a:buNone/>
            </a:pPr>
            <a:r>
              <a:rPr lang="en-US" altLang="zh-TW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 that the accuracy of MNIST test data can achieve at least  98%</a:t>
            </a:r>
          </a:p>
          <a:p>
            <a:pPr marL="0" indent="0">
              <a:buNone/>
            </a:pPr>
            <a:endParaRPr lang="en-US" altLang="zh-TW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Deadline of Homework #10-1 and #10-2: 2022/12/12 3:30pm</a:t>
            </a:r>
            <a:endParaRPr lang="zh-TW" altLang="en-US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6507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0381161-B529-4546-98ED-B5143A103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1623" y="0"/>
            <a:ext cx="5648130" cy="846667"/>
          </a:xfrm>
        </p:spPr>
        <p:txBody>
          <a:bodyPr>
            <a:normAutofit/>
          </a:bodyPr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Layers of Neural Network</a:t>
            </a:r>
            <a:endParaRPr lang="zh-TW" alt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44BDD4E-25A3-496A-B06F-0A210D8E1E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7888" y="816429"/>
            <a:ext cx="10515600" cy="2960914"/>
          </a:xfrm>
        </p:spPr>
        <p:txBody>
          <a:bodyPr>
            <a:normAutofit fontScale="92500"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group of square 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nodes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called the </a:t>
            </a:r>
            <a:r>
              <a:rPr lang="en-US" altLang="zh-TW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 layer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They do not calculate the weighted sum and activation function.</a:t>
            </a:r>
          </a:p>
          <a:p>
            <a:endParaRPr lang="en-US" altLang="zh-TW"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group of the rightmost nodes is called the </a:t>
            </a:r>
            <a:r>
              <a:rPr lang="en-US" altLang="zh-TW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 layer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The output from these nodes becomes the final result of the neural network.</a:t>
            </a:r>
          </a:p>
          <a:p>
            <a:endParaRPr lang="en-US" altLang="zh-TW"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layers in between the input and output layers are called </a:t>
            </a:r>
            <a:r>
              <a:rPr lang="en-US" altLang="zh-TW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hidden layers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 l="22679" t="40159" r="40446" b="19524"/>
          <a:stretch>
            <a:fillRect/>
          </a:stretch>
        </p:blipFill>
        <p:spPr bwMode="auto">
          <a:xfrm>
            <a:off x="3376664" y="3556000"/>
            <a:ext cx="5369000" cy="330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762153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 l="24911" t="32857" r="23839" b="43016"/>
          <a:stretch>
            <a:fillRect/>
          </a:stretch>
        </p:blipFill>
        <p:spPr bwMode="auto">
          <a:xfrm>
            <a:off x="1388003" y="846667"/>
            <a:ext cx="8920412" cy="23621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/>
          <a:srcRect l="24553" t="20000" r="30179" b="47619"/>
          <a:stretch>
            <a:fillRect/>
          </a:stretch>
        </p:blipFill>
        <p:spPr bwMode="auto">
          <a:xfrm>
            <a:off x="326570" y="3362697"/>
            <a:ext cx="6781589" cy="27286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/>
          <a:srcRect l="30982" t="55555" r="35983" b="12540"/>
          <a:stretch>
            <a:fillRect/>
          </a:stretch>
        </p:blipFill>
        <p:spPr bwMode="auto">
          <a:xfrm>
            <a:off x="7108159" y="3362697"/>
            <a:ext cx="5022952" cy="27286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標題 1">
            <a:extLst>
              <a:ext uri="{FF2B5EF4-FFF2-40B4-BE49-F238E27FC236}">
                <a16:creationId xmlns:a16="http://schemas.microsoft.com/office/drawing/2014/main" id="{40381161-B529-4546-98ED-B5143A103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8932" y="0"/>
            <a:ext cx="10738153" cy="846667"/>
          </a:xfrm>
        </p:spPr>
        <p:txBody>
          <a:bodyPr>
            <a:normAutofit/>
          </a:bodyPr>
          <a:lstStyle/>
          <a:p>
            <a:r>
              <a:rPr lang="en-US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Single-Layer, Shallow, and Deep </a:t>
            </a: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Neural </a:t>
            </a:r>
            <a:r>
              <a:rPr lang="en-US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Networks</a:t>
            </a:r>
            <a:endParaRPr lang="zh-TW" alt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1625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訂 1">
      <a:majorFont>
        <a:latin typeface="Times New Roman"/>
        <a:ea typeface="標楷體"/>
        <a:cs typeface=""/>
      </a:majorFont>
      <a:minorFont>
        <a:latin typeface="Times New Roman"/>
        <a:ea typeface="標楷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16768</TotalTime>
  <Words>11664</Words>
  <Application>Microsoft Office PowerPoint</Application>
  <PresentationFormat>寬螢幕</PresentationFormat>
  <Paragraphs>495</Paragraphs>
  <Slides>79</Slides>
  <Notes>12</Notes>
  <HiddenSlides>0</HiddenSlides>
  <MMClips>0</MMClips>
  <ScaleCrop>false</ScaleCrop>
  <HeadingPairs>
    <vt:vector size="8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2</vt:i4>
      </vt:variant>
      <vt:variant>
        <vt:lpstr>內嵌 OLE 伺服程式</vt:lpstr>
      </vt:variant>
      <vt:variant>
        <vt:i4>1</vt:i4>
      </vt:variant>
      <vt:variant>
        <vt:lpstr>投影片標題</vt:lpstr>
      </vt:variant>
      <vt:variant>
        <vt:i4>79</vt:i4>
      </vt:variant>
    </vt:vector>
  </HeadingPairs>
  <TitlesOfParts>
    <vt:vector size="89" baseType="lpstr">
      <vt:lpstr>新細明體</vt:lpstr>
      <vt:lpstr>標楷體</vt:lpstr>
      <vt:lpstr>Arial</vt:lpstr>
      <vt:lpstr>Calibri</vt:lpstr>
      <vt:lpstr>Calibri Light</vt:lpstr>
      <vt:lpstr>Cambria Math</vt:lpstr>
      <vt:lpstr>Times New Roman</vt:lpstr>
      <vt:lpstr>Office 佈景主題</vt:lpstr>
      <vt:lpstr>1_Office 佈景主題</vt:lpstr>
      <vt:lpstr>方程式</vt:lpstr>
      <vt:lpstr>Training of Multi-Layer Neural Network</vt:lpstr>
      <vt:lpstr>Outline</vt:lpstr>
      <vt:lpstr>PowerPoint 簡報</vt:lpstr>
      <vt:lpstr>Minimize Mean Cross Entropy Using Gradient  Descent</vt:lpstr>
      <vt:lpstr> Limitations of the Single Layer: 01_perceptron_classifier.jpynb</vt:lpstr>
      <vt:lpstr> Limitations of the Single Layer: 01_perceptron_classifier.jpynb</vt:lpstr>
      <vt:lpstr> Limitations of the Single Layer: 01_perceptron_classifier.jpynb</vt:lpstr>
      <vt:lpstr>Layers of Neural Network</vt:lpstr>
      <vt:lpstr>Single-Layer, Shallow, and Deep Neural Networks</vt:lpstr>
      <vt:lpstr> Multi-layer neural network</vt:lpstr>
      <vt:lpstr> Multi-layer neural network</vt:lpstr>
      <vt:lpstr> The Chain Rule on a Simple Network</vt:lpstr>
      <vt:lpstr> The Chain Rule on a Simple Network</vt:lpstr>
      <vt:lpstr>Chain Rule in Back Propagation</vt:lpstr>
      <vt:lpstr> The 2nd example of backpropagation</vt:lpstr>
      <vt:lpstr>Back-Propagation Algorithm</vt:lpstr>
      <vt:lpstr>Back-Propagation Algorithm</vt:lpstr>
      <vt:lpstr> Forward of a simplified Multilayer Network</vt:lpstr>
      <vt:lpstr>Derivative of Softmax function</vt:lpstr>
      <vt:lpstr>PowerPoint 簡報</vt:lpstr>
      <vt:lpstr> Backpropagation of a simplified Multilayer Network</vt:lpstr>
      <vt:lpstr> Backpropagation of a simplified Multilayer Network</vt:lpstr>
      <vt:lpstr>Multi-layer Neural Network: forward pass</vt:lpstr>
      <vt:lpstr>Update weights using Gradient Descent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 02_neural_network_classifier.jpynb</vt:lpstr>
      <vt:lpstr>PowerPoint 簡報</vt:lpstr>
      <vt:lpstr>PowerPoint 簡報</vt:lpstr>
      <vt:lpstr>PowerPoint 簡報</vt:lpstr>
      <vt:lpstr> 02_neural_network_classifier.jpynb</vt:lpstr>
      <vt:lpstr> Limitations of the Single Layer: 01_perceptron_classifier.jpynb</vt:lpstr>
      <vt:lpstr> 02_neural_network_classifier.jpynb</vt:lpstr>
      <vt:lpstr> Limitations of the Single Layer: 01_perceptron_classifier.jpynb</vt:lpstr>
      <vt:lpstr> 02_neural_network_classifier.jpynb</vt:lpstr>
      <vt:lpstr> Limitations of the Single Layer: 01_perceptron_classifier.jpynb</vt:lpstr>
      <vt:lpstr>Multiple Classification of MNIST</vt:lpstr>
      <vt:lpstr> Multi-layer neural network</vt:lpstr>
      <vt:lpstr>MNIST Training and Testing Data</vt:lpstr>
      <vt:lpstr>One-Hot Encoding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Vanishing Gradient and Overfitting</vt:lpstr>
      <vt:lpstr>Vanishing Gradient</vt:lpstr>
      <vt:lpstr>Vanishing Gradient： ReLU</vt:lpstr>
      <vt:lpstr>Overfitting</vt:lpstr>
      <vt:lpstr>Overfitting：Dropout</vt:lpstr>
      <vt:lpstr>An example of Dropout</vt:lpstr>
      <vt:lpstr>Example: ReLU and Dropout</vt:lpstr>
      <vt:lpstr>Data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Forward using ReLU</vt:lpstr>
      <vt:lpstr>PowerPoint 簡報</vt:lpstr>
      <vt:lpstr>Forward using sigmoid and Dropout</vt:lpstr>
      <vt:lpstr>PowerPoint 簡報</vt:lpstr>
      <vt:lpstr>Homework #10-1</vt:lpstr>
      <vt:lpstr>Homework #10-2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3  Training of Multi-Layer Neural Network</dc:title>
  <dc:creator>YTWUlab</dc:creator>
  <cp:lastModifiedBy>USER</cp:lastModifiedBy>
  <cp:revision>668</cp:revision>
  <dcterms:created xsi:type="dcterms:W3CDTF">2018-11-19T02:50:25Z</dcterms:created>
  <dcterms:modified xsi:type="dcterms:W3CDTF">2022-09-26T01:56:22Z</dcterms:modified>
</cp:coreProperties>
</file>